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9"/>
  </p:notesMasterIdLst>
  <p:sldIdLst>
    <p:sldId id="256" r:id="rId2"/>
    <p:sldId id="310" r:id="rId3"/>
    <p:sldId id="311" r:id="rId4"/>
    <p:sldId id="315" r:id="rId5"/>
    <p:sldId id="313" r:id="rId6"/>
    <p:sldId id="316" r:id="rId7"/>
    <p:sldId id="317" r:id="rId8"/>
    <p:sldId id="259" r:id="rId9"/>
    <p:sldId id="291" r:id="rId10"/>
    <p:sldId id="260" r:id="rId11"/>
    <p:sldId id="261" r:id="rId12"/>
    <p:sldId id="303" r:id="rId13"/>
    <p:sldId id="290" r:id="rId14"/>
    <p:sldId id="273" r:id="rId15"/>
    <p:sldId id="297" r:id="rId16"/>
    <p:sldId id="275" r:id="rId17"/>
    <p:sldId id="304" r:id="rId18"/>
    <p:sldId id="307" r:id="rId19"/>
    <p:sldId id="308" r:id="rId20"/>
    <p:sldId id="309" r:id="rId21"/>
    <p:sldId id="271" r:id="rId22"/>
    <p:sldId id="278" r:id="rId23"/>
    <p:sldId id="284" r:id="rId24"/>
    <p:sldId id="299" r:id="rId25"/>
    <p:sldId id="302" r:id="rId26"/>
    <p:sldId id="285" r:id="rId27"/>
    <p:sldId id="319" r:id="rId28"/>
    <p:sldId id="301" r:id="rId29"/>
    <p:sldId id="321" r:id="rId30"/>
    <p:sldId id="322" r:id="rId31"/>
    <p:sldId id="323" r:id="rId32"/>
    <p:sldId id="324" r:id="rId33"/>
    <p:sldId id="325" r:id="rId34"/>
    <p:sldId id="300" r:id="rId35"/>
    <p:sldId id="320" r:id="rId36"/>
    <p:sldId id="267" r:id="rId37"/>
    <p:sldId id="270"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933" autoAdjust="0"/>
  </p:normalViewPr>
  <p:slideViewPr>
    <p:cSldViewPr>
      <p:cViewPr varScale="1">
        <p:scale>
          <a:sx n="55" d="100"/>
          <a:sy n="55" d="100"/>
        </p:scale>
        <p:origin x="-1578" y="-90"/>
      </p:cViewPr>
      <p:guideLst>
        <p:guide orient="horz" pos="2160"/>
        <p:guide pos="2880"/>
      </p:guideLst>
    </p:cSldViewPr>
  </p:slideViewPr>
  <p:notesTextViewPr>
    <p:cViewPr>
      <p:scale>
        <a:sx n="1" d="1"/>
        <a:sy n="1" d="1"/>
      </p:scale>
      <p:origin x="0" y="0"/>
    </p:cViewPr>
  </p:notesTextViewPr>
  <p:sorterViewPr>
    <p:cViewPr>
      <p:scale>
        <a:sx n="100" d="100"/>
        <a:sy n="100" d="100"/>
      </p:scale>
      <p:origin x="0" y="819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0872FF-080F-4AF5-B526-34555108F4DF}" type="datetimeFigureOut">
              <a:rPr lang="en-AU" smtClean="0"/>
              <a:t>26/02/2012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91A51E-3483-49AB-AFD9-E7B6978A2CEA}" type="slidenum">
              <a:rPr lang="en-AU" smtClean="0"/>
              <a:t>‹#›</a:t>
            </a:fld>
            <a:endParaRPr lang="en-AU"/>
          </a:p>
        </p:txBody>
      </p:sp>
    </p:spTree>
    <p:extLst>
      <p:ext uri="{BB962C8B-B14F-4D97-AF65-F5344CB8AC3E}">
        <p14:creationId xmlns:p14="http://schemas.microsoft.com/office/powerpoint/2010/main" val="1281796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Where does this article come from (What part of the paper)</a:t>
            </a:r>
          </a:p>
          <a:p>
            <a:r>
              <a:rPr lang="en-AU" dirty="0" smtClean="0"/>
              <a:t>Chart the differences</a:t>
            </a:r>
          </a:p>
          <a:p>
            <a:r>
              <a:rPr lang="en-AU" dirty="0" smtClean="0"/>
              <a:t>Look at the strategies used </a:t>
            </a:r>
          </a:p>
          <a:p>
            <a:r>
              <a:rPr lang="en-AU" dirty="0" smtClean="0"/>
              <a:t>Literal questions</a:t>
            </a:r>
          </a:p>
          <a:p>
            <a:r>
              <a:rPr lang="en-AU" dirty="0" smtClean="0"/>
              <a:t>Developing</a:t>
            </a:r>
            <a:r>
              <a:rPr lang="en-AU" baseline="0" dirty="0" smtClean="0"/>
              <a:t> a BIG Question</a:t>
            </a:r>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2</a:t>
            </a:fld>
            <a:endParaRPr lang="en-AU"/>
          </a:p>
        </p:txBody>
      </p:sp>
    </p:spTree>
    <p:extLst>
      <p:ext uri="{BB962C8B-B14F-4D97-AF65-F5344CB8AC3E}">
        <p14:creationId xmlns:p14="http://schemas.microsoft.com/office/powerpoint/2010/main" val="1190230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
            </a:r>
            <a:br>
              <a:rPr lang="en-AU" sz="1200" kern="1200" dirty="0" smtClean="0">
                <a:solidFill>
                  <a:schemeClr val="tx1"/>
                </a:solidFill>
                <a:effectLst/>
                <a:latin typeface="+mn-lt"/>
                <a:ea typeface="+mn-ea"/>
                <a:cs typeface="+mn-cs"/>
              </a:rPr>
            </a:br>
            <a:r>
              <a:rPr lang="en-AU" sz="1200" kern="1200" dirty="0" smtClean="0">
                <a:solidFill>
                  <a:schemeClr val="tx1"/>
                </a:solidFill>
                <a:effectLst/>
                <a:latin typeface="+mn-lt"/>
                <a:ea typeface="+mn-ea"/>
                <a:cs typeface="+mn-cs"/>
              </a:rPr>
              <a:t/>
            </a:r>
            <a:br>
              <a:rPr lang="en-AU" sz="1200" kern="1200" dirty="0" smtClean="0">
                <a:solidFill>
                  <a:schemeClr val="tx1"/>
                </a:solidFill>
                <a:effectLst/>
                <a:latin typeface="+mn-lt"/>
                <a:ea typeface="+mn-ea"/>
                <a:cs typeface="+mn-cs"/>
              </a:rPr>
            </a:br>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24</a:t>
            </a:fld>
            <a:endParaRPr lang="en-AU"/>
          </a:p>
        </p:txBody>
      </p:sp>
    </p:spTree>
    <p:extLst>
      <p:ext uri="{BB962C8B-B14F-4D97-AF65-F5344CB8AC3E}">
        <p14:creationId xmlns:p14="http://schemas.microsoft.com/office/powerpoint/2010/main" val="3732797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Teachers at Sunshine North Primary are employing a great strategy to determine the use by date of classroom anchor charts. They periodically provide students with post it notes and have them mark up those charts that are still holding their attention. Students walk the room identifying those charts they believe are supporting their learning. Any charts that have ceased to provide support for learners are taken down and added to the flip chart collection. This is a form of ‘de-cluttering.’ </a:t>
            </a:r>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25</a:t>
            </a:fld>
            <a:endParaRPr lang="en-AU"/>
          </a:p>
        </p:txBody>
      </p:sp>
    </p:spTree>
    <p:extLst>
      <p:ext uri="{BB962C8B-B14F-4D97-AF65-F5344CB8AC3E}">
        <p14:creationId xmlns:p14="http://schemas.microsoft.com/office/powerpoint/2010/main" val="4147452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In the envelopes we have the</a:t>
            </a:r>
            <a:r>
              <a:rPr lang="en-AU" baseline="0" dirty="0" smtClean="0"/>
              <a:t> persuasive devices that can be used</a:t>
            </a:r>
          </a:p>
          <a:p>
            <a:r>
              <a:rPr lang="en-AU" baseline="0" dirty="0" smtClean="0"/>
              <a:t>Use these to place on the chart.</a:t>
            </a:r>
          </a:p>
          <a:p>
            <a:r>
              <a:rPr lang="en-AU" baseline="0" dirty="0" smtClean="0"/>
              <a:t>Use blue </a:t>
            </a:r>
            <a:r>
              <a:rPr lang="en-AU" baseline="0" dirty="0" err="1" smtClean="0"/>
              <a:t>tac</a:t>
            </a:r>
            <a:r>
              <a:rPr lang="en-AU" baseline="0" dirty="0" smtClean="0"/>
              <a:t>.</a:t>
            </a:r>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34</a:t>
            </a:fld>
            <a:endParaRPr lang="en-AU"/>
          </a:p>
        </p:txBody>
      </p:sp>
    </p:spTree>
    <p:extLst>
      <p:ext uri="{BB962C8B-B14F-4D97-AF65-F5344CB8AC3E}">
        <p14:creationId xmlns:p14="http://schemas.microsoft.com/office/powerpoint/2010/main" val="3352577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37</a:t>
            </a:fld>
            <a:endParaRPr lang="en-AU"/>
          </a:p>
        </p:txBody>
      </p:sp>
    </p:spTree>
    <p:extLst>
      <p:ext uri="{BB962C8B-B14F-4D97-AF65-F5344CB8AC3E}">
        <p14:creationId xmlns:p14="http://schemas.microsoft.com/office/powerpoint/2010/main" val="3931635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b="1" dirty="0" smtClean="0"/>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37" eaLnBrk="0" hangingPunct="0">
              <a:defRPr>
                <a:solidFill>
                  <a:schemeClr val="tx1"/>
                </a:solidFill>
                <a:latin typeface="Arial" charset="0"/>
                <a:cs typeface="Arial" charset="0"/>
              </a:defRPr>
            </a:lvl1pPr>
            <a:lvl2pPr marL="729057" indent="-280406" defTabSz="914437" eaLnBrk="0" hangingPunct="0">
              <a:defRPr>
                <a:solidFill>
                  <a:schemeClr val="tx1"/>
                </a:solidFill>
                <a:latin typeface="Arial" charset="0"/>
                <a:cs typeface="Arial" charset="0"/>
              </a:defRPr>
            </a:lvl2pPr>
            <a:lvl3pPr marL="1121626" indent="-224325" defTabSz="914437" eaLnBrk="0" hangingPunct="0">
              <a:defRPr>
                <a:solidFill>
                  <a:schemeClr val="tx1"/>
                </a:solidFill>
                <a:latin typeface="Arial" charset="0"/>
                <a:cs typeface="Arial" charset="0"/>
              </a:defRPr>
            </a:lvl3pPr>
            <a:lvl4pPr marL="1570276" indent="-224325" defTabSz="914437" eaLnBrk="0" hangingPunct="0">
              <a:defRPr>
                <a:solidFill>
                  <a:schemeClr val="tx1"/>
                </a:solidFill>
                <a:latin typeface="Arial" charset="0"/>
                <a:cs typeface="Arial" charset="0"/>
              </a:defRPr>
            </a:lvl4pPr>
            <a:lvl5pPr marL="2018927" indent="-224325" defTabSz="914437" eaLnBrk="0" hangingPunct="0">
              <a:defRPr>
                <a:solidFill>
                  <a:schemeClr val="tx1"/>
                </a:solidFill>
                <a:latin typeface="Arial" charset="0"/>
                <a:cs typeface="Arial" charset="0"/>
              </a:defRPr>
            </a:lvl5pPr>
            <a:lvl6pPr marL="2467577" indent="-224325" defTabSz="914437" eaLnBrk="0" fontAlgn="base" hangingPunct="0">
              <a:spcBef>
                <a:spcPct val="0"/>
              </a:spcBef>
              <a:spcAft>
                <a:spcPct val="0"/>
              </a:spcAft>
              <a:defRPr>
                <a:solidFill>
                  <a:schemeClr val="tx1"/>
                </a:solidFill>
                <a:latin typeface="Arial" charset="0"/>
                <a:cs typeface="Arial" charset="0"/>
              </a:defRPr>
            </a:lvl6pPr>
            <a:lvl7pPr marL="2916227" indent="-224325" defTabSz="914437" eaLnBrk="0" fontAlgn="base" hangingPunct="0">
              <a:spcBef>
                <a:spcPct val="0"/>
              </a:spcBef>
              <a:spcAft>
                <a:spcPct val="0"/>
              </a:spcAft>
              <a:defRPr>
                <a:solidFill>
                  <a:schemeClr val="tx1"/>
                </a:solidFill>
                <a:latin typeface="Arial" charset="0"/>
                <a:cs typeface="Arial" charset="0"/>
              </a:defRPr>
            </a:lvl7pPr>
            <a:lvl8pPr marL="3364878" indent="-224325" defTabSz="914437" eaLnBrk="0" fontAlgn="base" hangingPunct="0">
              <a:spcBef>
                <a:spcPct val="0"/>
              </a:spcBef>
              <a:spcAft>
                <a:spcPct val="0"/>
              </a:spcAft>
              <a:defRPr>
                <a:solidFill>
                  <a:schemeClr val="tx1"/>
                </a:solidFill>
                <a:latin typeface="Arial" charset="0"/>
                <a:cs typeface="Arial" charset="0"/>
              </a:defRPr>
            </a:lvl8pPr>
            <a:lvl9pPr marL="3813528" indent="-224325" defTabSz="914437" eaLnBrk="0" fontAlgn="base" hangingPunct="0">
              <a:spcBef>
                <a:spcPct val="0"/>
              </a:spcBef>
              <a:spcAft>
                <a:spcPct val="0"/>
              </a:spcAft>
              <a:defRPr>
                <a:solidFill>
                  <a:schemeClr val="tx1"/>
                </a:solidFill>
                <a:latin typeface="Arial" charset="0"/>
                <a:cs typeface="Arial" charset="0"/>
              </a:defRPr>
            </a:lvl9pPr>
          </a:lstStyle>
          <a:p>
            <a:pPr eaLnBrk="1" hangingPunct="1"/>
            <a:fld id="{59A732F4-977B-492E-912C-9BB7C7631574}" type="slidenum">
              <a:rPr lang="en-US" smtClean="0">
                <a:latin typeface="Calibri" pitchFamily="34" charset="0"/>
              </a:rPr>
              <a:pPr eaLnBrk="1" hangingPunct="1"/>
              <a:t>8</a:t>
            </a:fld>
            <a:endParaRPr lang="en-US" dirty="0"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Turn and talk </a:t>
            </a:r>
          </a:p>
          <a:p>
            <a:r>
              <a:rPr lang="en-AU" dirty="0" smtClean="0"/>
              <a:t>Voltaire lived 1694-1778</a:t>
            </a:r>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9</a:t>
            </a:fld>
            <a:endParaRPr lang="en-AU"/>
          </a:p>
        </p:txBody>
      </p:sp>
    </p:spTree>
    <p:extLst>
      <p:ext uri="{BB962C8B-B14F-4D97-AF65-F5344CB8AC3E}">
        <p14:creationId xmlns:p14="http://schemas.microsoft.com/office/powerpoint/2010/main" val="244102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smtClean="0"/>
              <a:t>Some professional literature distinguishes between “touchstone texts” and “mentor texts” </a:t>
            </a:r>
            <a:r>
              <a:rPr lang="en-AU" sz="1200" kern="1200" dirty="0" smtClean="0">
                <a:solidFill>
                  <a:schemeClr val="tx1"/>
                </a:solidFill>
                <a:effectLst/>
                <a:latin typeface="+mn-lt"/>
                <a:ea typeface="+mn-ea"/>
                <a:cs typeface="+mn-cs"/>
              </a:rPr>
              <a:t>Mentor Text and Touchstone Text are synonyms in some circles and different words in some classrooms. Both are correct in professional literature in my experience. Teachers might want to define the words in their own classrooms with students.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smtClean="0"/>
          </a:p>
          <a:p>
            <a:pPr lvl="0"/>
            <a:r>
              <a:rPr lang="en-AU" dirty="0" smtClean="0"/>
              <a:t>Touchstone texts refer to texts that are used again and again in the classroom by the teacher and students for whole-group conversation and instruction.  </a:t>
            </a:r>
          </a:p>
          <a:p>
            <a:pPr lvl="0"/>
            <a:r>
              <a:rPr lang="en-AU" dirty="0" smtClean="0"/>
              <a:t>Mentor texts as those used by individual writers who are apprenticing themselves to an author’s work or body of work.  Therefore, it is possible for each child in the class to have a different mentor text or mentor author. </a:t>
            </a:r>
          </a:p>
          <a:p>
            <a:pPr marL="68580" indent="0">
              <a:buNone/>
            </a:pPr>
            <a:r>
              <a:rPr lang="en-AU" sz="900" dirty="0" smtClean="0"/>
              <a:t>Janet </a:t>
            </a:r>
            <a:r>
              <a:rPr lang="en-AU" sz="900" dirty="0" err="1" smtClean="0"/>
              <a:t>Angelillo</a:t>
            </a:r>
            <a:r>
              <a:rPr lang="en-AU" sz="900" dirty="0" smtClean="0"/>
              <a:t> </a:t>
            </a:r>
            <a:r>
              <a:rPr lang="en-AU" sz="900" i="1" dirty="0" smtClean="0"/>
              <a:t>A Fresh Approach to Teaching Punctuation</a:t>
            </a:r>
            <a:endParaRPr lang="en-AU" sz="900" dirty="0" smtClean="0"/>
          </a:p>
          <a:p>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10</a:t>
            </a:fld>
            <a:endParaRPr lang="en-AU"/>
          </a:p>
        </p:txBody>
      </p:sp>
    </p:spTree>
    <p:extLst>
      <p:ext uri="{BB962C8B-B14F-4D97-AF65-F5344CB8AC3E}">
        <p14:creationId xmlns:p14="http://schemas.microsoft.com/office/powerpoint/2010/main" val="1806812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smtClean="0">
                <a:solidFill>
                  <a:schemeClr val="tx1"/>
                </a:solidFill>
                <a:effectLst/>
                <a:latin typeface="+mn-lt"/>
                <a:ea typeface="+mn-ea"/>
                <a:cs typeface="+mn-cs"/>
              </a:rPr>
              <a:t>Books, especially picture books, are the best source of examples when developing curriculum for writing. Many mini lessons can be garnered from text... the authors become Co-Teachers! The books need</a:t>
            </a:r>
            <a:r>
              <a:rPr lang="en-AU" sz="1200" kern="1200" baseline="0" dirty="0" smtClean="0">
                <a:solidFill>
                  <a:schemeClr val="tx1"/>
                </a:solidFill>
                <a:effectLst/>
                <a:latin typeface="+mn-lt"/>
                <a:ea typeface="+mn-ea"/>
                <a:cs typeface="+mn-cs"/>
              </a:rPr>
              <a:t> to </a:t>
            </a:r>
            <a:r>
              <a:rPr lang="en-AU" sz="1200" kern="1200" dirty="0" smtClean="0">
                <a:solidFill>
                  <a:schemeClr val="tx1"/>
                </a:solidFill>
                <a:effectLst/>
                <a:latin typeface="+mn-lt"/>
                <a:ea typeface="+mn-ea"/>
                <a:cs typeface="+mn-cs"/>
              </a:rPr>
              <a:t>provide clear and masterful examples of different types and styles of writing . </a:t>
            </a:r>
          </a:p>
          <a:p>
            <a:r>
              <a:rPr lang="en-AU" sz="1200" kern="1200" dirty="0" smtClean="0">
                <a:solidFill>
                  <a:schemeClr val="tx1"/>
                </a:solidFill>
                <a:effectLst/>
                <a:latin typeface="+mn-lt"/>
                <a:ea typeface="+mn-ea"/>
                <a:cs typeface="+mn-cs"/>
              </a:rPr>
              <a:t>Curriculum statement:</a:t>
            </a:r>
          </a:p>
          <a:p>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11</a:t>
            </a:fld>
            <a:endParaRPr lang="en-AU"/>
          </a:p>
        </p:txBody>
      </p:sp>
    </p:spTree>
    <p:extLst>
      <p:ext uri="{BB962C8B-B14F-4D97-AF65-F5344CB8AC3E}">
        <p14:creationId xmlns:p14="http://schemas.microsoft.com/office/powerpoint/2010/main" val="3232896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12</a:t>
            </a:fld>
            <a:endParaRPr lang="en-AU"/>
          </a:p>
        </p:txBody>
      </p:sp>
    </p:spTree>
    <p:extLst>
      <p:ext uri="{BB962C8B-B14F-4D97-AF65-F5344CB8AC3E}">
        <p14:creationId xmlns:p14="http://schemas.microsoft.com/office/powerpoint/2010/main" val="2037026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Turn and talk</a:t>
            </a:r>
          </a:p>
          <a:p>
            <a:r>
              <a:rPr lang="en-AU" dirty="0" smtClean="0"/>
              <a:t>How you have used and</a:t>
            </a:r>
            <a:r>
              <a:rPr lang="en-AU" baseline="0" dirty="0" smtClean="0"/>
              <a:t> favourite (model examples)</a:t>
            </a:r>
          </a:p>
          <a:p>
            <a:r>
              <a:rPr lang="en-AU" baseline="0" dirty="0" smtClean="0"/>
              <a:t>Post it with title, author and focus</a:t>
            </a:r>
          </a:p>
          <a:p>
            <a:endParaRPr lang="en-AU" sz="1200" kern="1200" dirty="0" smtClean="0">
              <a:solidFill>
                <a:schemeClr val="tx1"/>
              </a:solidFill>
              <a:effectLst/>
              <a:latin typeface="+mn-lt"/>
              <a:ea typeface="+mn-ea"/>
              <a:cs typeface="+mn-cs"/>
            </a:endParaRPr>
          </a:p>
          <a:p>
            <a:r>
              <a:rPr lang="en-AU" sz="1200" kern="1200" dirty="0" smtClean="0">
                <a:solidFill>
                  <a:schemeClr val="tx1"/>
                </a:solidFill>
                <a:effectLst/>
                <a:latin typeface="+mn-lt"/>
                <a:ea typeface="+mn-ea"/>
                <a:cs typeface="+mn-cs"/>
              </a:rPr>
              <a:t>A text might be a collection of poems that tells about a topic or tells a story. If the poems tell a story, they are written as a series that moves through time. </a:t>
            </a:r>
          </a:p>
          <a:p>
            <a:r>
              <a:rPr lang="en-AU" sz="1200" kern="1200" dirty="0" smtClean="0">
                <a:solidFill>
                  <a:schemeClr val="tx1"/>
                </a:solidFill>
                <a:effectLst/>
                <a:latin typeface="+mn-lt"/>
                <a:ea typeface="+mn-ea"/>
                <a:cs typeface="+mn-cs"/>
              </a:rPr>
              <a:t>Books that provide text examples:</a:t>
            </a:r>
          </a:p>
          <a:p>
            <a:r>
              <a:rPr lang="en-AU" sz="1200" i="1" kern="1200" dirty="0" smtClean="0">
                <a:solidFill>
                  <a:schemeClr val="tx1"/>
                </a:solidFill>
                <a:effectLst/>
                <a:latin typeface="+mn-lt"/>
                <a:ea typeface="+mn-ea"/>
                <a:cs typeface="+mn-cs"/>
              </a:rPr>
              <a:t>Love That Dog. </a:t>
            </a:r>
            <a:r>
              <a:rPr lang="en-AU" sz="1200" kern="1200" dirty="0" smtClean="0">
                <a:solidFill>
                  <a:schemeClr val="tx1"/>
                </a:solidFill>
                <a:effectLst/>
                <a:latin typeface="+mn-lt"/>
                <a:ea typeface="+mn-ea"/>
                <a:cs typeface="+mn-cs"/>
              </a:rPr>
              <a:t>2001. Sharon Creech. (novel)</a:t>
            </a:r>
          </a:p>
          <a:p>
            <a:r>
              <a:rPr lang="en-AU" sz="1200" kern="1200" dirty="0" smtClean="0">
                <a:solidFill>
                  <a:schemeClr val="tx1"/>
                </a:solidFill>
                <a:effectLst/>
                <a:latin typeface="+mn-lt"/>
                <a:ea typeface="+mn-ea"/>
                <a:cs typeface="+mn-cs"/>
              </a:rPr>
              <a:t>Curriculum statement:</a:t>
            </a:r>
          </a:p>
          <a:p>
            <a:r>
              <a:rPr lang="en-AU" sz="1200" kern="1200" dirty="0" smtClean="0">
                <a:solidFill>
                  <a:schemeClr val="tx1"/>
                </a:solidFill>
                <a:effectLst/>
                <a:latin typeface="+mn-lt"/>
                <a:ea typeface="+mn-ea"/>
                <a:cs typeface="+mn-cs"/>
              </a:rPr>
              <a:t>A text (or part of a text) can take a single person, place, thing, or idea and describe it in different ways. </a:t>
            </a:r>
          </a:p>
          <a:p>
            <a:r>
              <a:rPr lang="en-AU" sz="1200" kern="1200" dirty="0" smtClean="0">
                <a:solidFill>
                  <a:schemeClr val="tx1"/>
                </a:solidFill>
                <a:effectLst/>
                <a:latin typeface="+mn-lt"/>
                <a:ea typeface="+mn-ea"/>
                <a:cs typeface="+mn-cs"/>
              </a:rPr>
              <a:t>Books that provide text examples:</a:t>
            </a:r>
          </a:p>
          <a:p>
            <a:r>
              <a:rPr lang="en-AU" sz="1200" i="1" kern="1200" dirty="0" smtClean="0">
                <a:solidFill>
                  <a:schemeClr val="tx1"/>
                </a:solidFill>
                <a:effectLst/>
                <a:latin typeface="+mn-lt"/>
                <a:ea typeface="+mn-ea"/>
                <a:cs typeface="+mn-cs"/>
              </a:rPr>
              <a:t>My Dad. </a:t>
            </a:r>
            <a:r>
              <a:rPr lang="en-AU" sz="1200" kern="1200" dirty="0" smtClean="0">
                <a:solidFill>
                  <a:schemeClr val="tx1"/>
                </a:solidFill>
                <a:effectLst/>
                <a:latin typeface="+mn-lt"/>
                <a:ea typeface="+mn-ea"/>
                <a:cs typeface="+mn-cs"/>
              </a:rPr>
              <a:t>2000. Anthony Brown.</a:t>
            </a:r>
          </a:p>
          <a:p>
            <a:endParaRPr lang="en-AU" baseline="0" dirty="0" smtClean="0"/>
          </a:p>
        </p:txBody>
      </p:sp>
      <p:sp>
        <p:nvSpPr>
          <p:cNvPr id="4" name="Slide Number Placeholder 3"/>
          <p:cNvSpPr>
            <a:spLocks noGrp="1"/>
          </p:cNvSpPr>
          <p:nvPr>
            <p:ph type="sldNum" sz="quarter" idx="10"/>
          </p:nvPr>
        </p:nvSpPr>
        <p:spPr/>
        <p:txBody>
          <a:bodyPr/>
          <a:lstStyle/>
          <a:p>
            <a:fld id="{9F91A51E-3483-49AB-AFD9-E7B6978A2CEA}" type="slidenum">
              <a:rPr lang="en-AU" smtClean="0"/>
              <a:t>13</a:t>
            </a:fld>
            <a:endParaRPr lang="en-AU"/>
          </a:p>
        </p:txBody>
      </p:sp>
    </p:spTree>
    <p:extLst>
      <p:ext uri="{BB962C8B-B14F-4D97-AF65-F5344CB8AC3E}">
        <p14:creationId xmlns:p14="http://schemas.microsoft.com/office/powerpoint/2010/main" val="1105567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dirty="0" smtClean="0"/>
              <a:t>An anchor chart displayed in a classroom learning community anchors student thinking while offering a source of visual reference for continued support as the learner moves forward. </a:t>
            </a:r>
          </a:p>
          <a:p>
            <a:r>
              <a:rPr lang="en-AU" sz="1200" dirty="0" smtClean="0"/>
              <a:t>Make the link with the mentor text</a:t>
            </a:r>
          </a:p>
          <a:p>
            <a:r>
              <a:rPr lang="en-AU" sz="1200" dirty="0" smtClean="0"/>
              <a:t>These are</a:t>
            </a:r>
            <a:r>
              <a:rPr lang="en-AU" sz="1200" baseline="0" dirty="0" smtClean="0"/>
              <a:t> </a:t>
            </a:r>
            <a:endParaRPr lang="en-AU" sz="1200" dirty="0" smtClean="0"/>
          </a:p>
          <a:p>
            <a:endParaRPr lang="en-AU" sz="1200" dirty="0" smtClean="0"/>
          </a:p>
          <a:p>
            <a:r>
              <a:rPr lang="en-AU" sz="1200" dirty="0" smtClean="0"/>
              <a:t>Classrooms with rich anchor support leave little doubt about what a student is expected to learn and offer a “public trail” of thinking, a collection of learning.</a:t>
            </a:r>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F91A51E-3483-49AB-AFD9-E7B6978A2CEA}" type="slidenum">
              <a:rPr lang="en-AU" smtClean="0"/>
              <a:t>15</a:t>
            </a:fld>
            <a:endParaRPr lang="en-AU"/>
          </a:p>
        </p:txBody>
      </p:sp>
    </p:spTree>
    <p:extLst>
      <p:ext uri="{BB962C8B-B14F-4D97-AF65-F5344CB8AC3E}">
        <p14:creationId xmlns:p14="http://schemas.microsoft.com/office/powerpoint/2010/main" val="758088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is co-constructed with students</a:t>
            </a:r>
          </a:p>
          <a:p>
            <a:r>
              <a:rPr lang="en-AU" dirty="0" smtClean="0"/>
              <a:t>has an organized appearance</a:t>
            </a:r>
          </a:p>
          <a:p>
            <a:r>
              <a:rPr lang="en-AU" dirty="0" smtClean="0"/>
              <a:t>matches learners’ developmental levels</a:t>
            </a:r>
          </a:p>
          <a:p>
            <a:pPr lvl="1">
              <a:buFont typeface="Wingdings" pitchFamily="2" charset="2"/>
              <a:buChar char="§"/>
            </a:pPr>
            <a:r>
              <a:rPr lang="en-AU" dirty="0" smtClean="0"/>
              <a:t>the language, the amount of information, the length of the sentences, and the size of lettering should all match the cognitive level of the students using the chart</a:t>
            </a:r>
            <a:r>
              <a:rPr lang="en-AU" baseline="0" dirty="0" smtClean="0"/>
              <a:t> </a:t>
            </a:r>
            <a:r>
              <a:rPr lang="en-AU" dirty="0" smtClean="0"/>
              <a:t>supports on-going learning.</a:t>
            </a:r>
          </a:p>
          <a:p>
            <a:pPr lvl="1">
              <a:buFont typeface="Wingdings" pitchFamily="2" charset="2"/>
              <a:buNone/>
            </a:pPr>
            <a:r>
              <a:rPr lang="en-AU" sz="1200" kern="1200" dirty="0" smtClean="0">
                <a:solidFill>
                  <a:schemeClr val="tx1"/>
                </a:solidFill>
                <a:effectLst/>
                <a:latin typeface="+mn-lt"/>
                <a:ea typeface="+mn-ea"/>
                <a:cs typeface="+mn-cs"/>
              </a:rPr>
              <a:t>Teachers who develop anchor charts with their students and refer back to said charts frequently throughout writer's workshop lessons, significantly enhance the impact of their teaching. Anchor charts represent clear evidence of the learning tracks a class is following. They have the potential to be valuable learning resources when</a:t>
            </a:r>
            <a:r>
              <a:rPr lang="en-AU" sz="1200" kern="1200" baseline="0" dirty="0" smtClean="0">
                <a:solidFill>
                  <a:schemeClr val="tx1"/>
                </a:solidFill>
                <a:effectLst/>
                <a:latin typeface="+mn-lt"/>
                <a:ea typeface="+mn-ea"/>
                <a:cs typeface="+mn-cs"/>
              </a:rPr>
              <a:t> they a consistently </a:t>
            </a:r>
            <a:r>
              <a:rPr lang="en-AU" sz="1200" kern="1200" baseline="0" dirty="0" err="1" smtClean="0">
                <a:solidFill>
                  <a:schemeClr val="tx1"/>
                </a:solidFill>
                <a:effectLst/>
                <a:latin typeface="+mn-lt"/>
                <a:ea typeface="+mn-ea"/>
                <a:cs typeface="+mn-cs"/>
              </a:rPr>
              <a:t>refered</a:t>
            </a:r>
            <a:r>
              <a:rPr lang="en-AU" sz="1200" kern="1200" baseline="0" dirty="0" smtClean="0">
                <a:solidFill>
                  <a:schemeClr val="tx1"/>
                </a:solidFill>
                <a:effectLst/>
                <a:latin typeface="+mn-lt"/>
                <a:ea typeface="+mn-ea"/>
                <a:cs typeface="+mn-cs"/>
              </a:rPr>
              <a:t> to and teachers encourage students to refer back to them</a:t>
            </a:r>
            <a:endParaRPr lang="en-AU" dirty="0" smtClean="0"/>
          </a:p>
          <a:p>
            <a:r>
              <a:rPr lang="en-AU" dirty="0" smtClean="0"/>
              <a:t>are tools for students to use  to aid students in remembering procedures and expectations</a:t>
            </a:r>
          </a:p>
          <a:p>
            <a:endParaRPr lang="en-AU" dirty="0" smtClean="0"/>
          </a:p>
          <a:p>
            <a:r>
              <a:rPr lang="en-AU" dirty="0" smtClean="0"/>
              <a:t>MUST be made with the students and added to throughout the study/year.  Teachers may remove the charts when no longer needed</a:t>
            </a:r>
          </a:p>
          <a:p>
            <a:endParaRPr lang="en-AU" dirty="0" smtClean="0"/>
          </a:p>
          <a:p>
            <a:r>
              <a:rPr lang="en-AU" dirty="0" smtClean="0"/>
              <a:t>need to be posted in the classroom where they are easily accessible to students</a:t>
            </a:r>
            <a:br>
              <a:rPr lang="en-AU" dirty="0" smtClean="0"/>
            </a:br>
            <a:endParaRPr lang="en-AU" dirty="0" smtClean="0"/>
          </a:p>
          <a:p>
            <a:endParaRPr lang="en-AU" dirty="0"/>
          </a:p>
        </p:txBody>
      </p:sp>
      <p:sp>
        <p:nvSpPr>
          <p:cNvPr id="4" name="Slide Number Placeholder 3"/>
          <p:cNvSpPr>
            <a:spLocks noGrp="1"/>
          </p:cNvSpPr>
          <p:nvPr>
            <p:ph type="sldNum" sz="quarter" idx="10"/>
          </p:nvPr>
        </p:nvSpPr>
        <p:spPr/>
        <p:txBody>
          <a:bodyPr/>
          <a:lstStyle/>
          <a:p>
            <a:fld id="{9F91A51E-3483-49AB-AFD9-E7B6978A2CEA}" type="slidenum">
              <a:rPr lang="en-AU" smtClean="0"/>
              <a:t>23</a:t>
            </a:fld>
            <a:endParaRPr lang="en-AU"/>
          </a:p>
        </p:txBody>
      </p:sp>
    </p:spTree>
    <p:extLst>
      <p:ext uri="{BB962C8B-B14F-4D97-AF65-F5344CB8AC3E}">
        <p14:creationId xmlns:p14="http://schemas.microsoft.com/office/powerpoint/2010/main" val="4139461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6E5886-861A-4835-93AA-BBC89B48E8EF}" type="datetimeFigureOut">
              <a:rPr lang="en-AU" smtClean="0"/>
              <a:t>26/02/2012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92E4E6-6460-48FF-BC40-7A018B76B3B3}"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6E5886-861A-4835-93AA-BBC89B48E8EF}" type="datetimeFigureOut">
              <a:rPr lang="en-AU" smtClean="0"/>
              <a:t>26/02/2012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92E4E6-6460-48FF-BC40-7A018B76B3B3}"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C6E5886-861A-4835-93AA-BBC89B48E8EF}" type="datetimeFigureOut">
              <a:rPr lang="en-AU" smtClean="0"/>
              <a:t>26/02/2012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92E4E6-6460-48FF-BC40-7A018B76B3B3}" type="slidenum">
              <a:rPr lang="en-AU" smtClean="0"/>
              <a:t>‹#›</a:t>
            </a:fld>
            <a:endParaRPr lang="en-A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6E5886-861A-4835-93AA-BBC89B48E8EF}" type="datetimeFigureOut">
              <a:rPr lang="en-AU" smtClean="0"/>
              <a:t>26/02/2012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92E4E6-6460-48FF-BC40-7A018B76B3B3}" type="slidenum">
              <a:rPr lang="en-AU" smtClean="0"/>
              <a:t>‹#›</a:t>
            </a:fld>
            <a:endParaRPr lang="en-AU"/>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6E5886-861A-4835-93AA-BBC89B48E8EF}" type="datetimeFigureOut">
              <a:rPr lang="en-AU" smtClean="0"/>
              <a:t>26/02/2012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92E4E6-6460-48FF-BC40-7A018B76B3B3}"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C6E5886-861A-4835-93AA-BBC89B48E8EF}" type="datetimeFigureOut">
              <a:rPr lang="en-AU" smtClean="0"/>
              <a:t>26/02/2012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92E4E6-6460-48FF-BC40-7A018B76B3B3}" type="slidenum">
              <a:rPr lang="en-AU" smtClean="0"/>
              <a:t>‹#›</a:t>
            </a:fld>
            <a:endParaRPr lang="en-AU"/>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C6E5886-861A-4835-93AA-BBC89B48E8EF}" type="datetimeFigureOut">
              <a:rPr lang="en-AU" smtClean="0"/>
              <a:t>26/02/2012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092E4E6-6460-48FF-BC40-7A018B76B3B3}"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6E5886-861A-4835-93AA-BBC89B48E8EF}" type="datetimeFigureOut">
              <a:rPr lang="en-AU" smtClean="0"/>
              <a:t>26/02/2012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092E4E6-6460-48FF-BC40-7A018B76B3B3}"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C6E5886-861A-4835-93AA-BBC89B48E8EF}" type="datetimeFigureOut">
              <a:rPr lang="en-AU" smtClean="0"/>
              <a:t>26/02/2012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092E4E6-6460-48FF-BC40-7A018B76B3B3}"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C6E5886-861A-4835-93AA-BBC89B48E8EF}" type="datetimeFigureOut">
              <a:rPr lang="en-AU" smtClean="0"/>
              <a:t>26/02/2012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92E4E6-6460-48FF-BC40-7A018B76B3B3}" type="slidenum">
              <a:rPr lang="en-AU" smtClean="0"/>
              <a:t>‹#›</a:t>
            </a:fld>
            <a:endParaRPr lang="en-A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6E5886-861A-4835-93AA-BBC89B48E8EF}" type="datetimeFigureOut">
              <a:rPr lang="en-AU" smtClean="0"/>
              <a:t>26/02/2012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92E4E6-6460-48FF-BC40-7A018B76B3B3}" type="slidenum">
              <a:rPr lang="en-AU" smtClean="0"/>
              <a:t>‹#›</a:t>
            </a:fld>
            <a:endParaRPr lang="en-A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C6E5886-861A-4835-93AA-BBC89B48E8EF}" type="datetimeFigureOut">
              <a:rPr lang="en-AU" smtClean="0"/>
              <a:t>26/02/2012</a:t>
            </a:fld>
            <a:endParaRPr lang="en-A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A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092E4E6-6460-48FF-BC40-7A018B76B3B3}" type="slidenum">
              <a:rPr lang="en-AU" smtClean="0"/>
              <a:t>‹#›</a:t>
            </a:fld>
            <a:endParaRPr lang="en-A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cid:B339466F-4F63-4A83-A560-DB8CAA4B9EC7@WAG325N"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Persuasive%20Unit" TargetMode="External"/><Relationship Id="rId2" Type="http://schemas.openxmlformats.org/officeDocument/2006/relationships/hyperlink" Target="PURPOSES%20for%20writing%20chart.doc" TargetMode="External"/><Relationship Id="rId1" Type="http://schemas.openxmlformats.org/officeDocument/2006/relationships/slideLayout" Target="../slideLayouts/slideLayout2.xml"/><Relationship Id="rId5" Type="http://schemas.openxmlformats.org/officeDocument/2006/relationships/hyperlink" Target="Fletcher_embedded.pdf" TargetMode="External"/><Relationship Id="rId4" Type="http://schemas.openxmlformats.org/officeDocument/2006/relationships/hyperlink" Target="Whystudentsshouldeatbrkfst"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Anchor Charts and Many Things Persuasive</a:t>
            </a:r>
            <a:endParaRPr lang="en-AU" dirty="0"/>
          </a:p>
        </p:txBody>
      </p:sp>
      <p:sp>
        <p:nvSpPr>
          <p:cNvPr id="3" name="Subtitle 2"/>
          <p:cNvSpPr>
            <a:spLocks noGrp="1"/>
          </p:cNvSpPr>
          <p:nvPr>
            <p:ph type="subTitle" idx="1"/>
          </p:nvPr>
        </p:nvSpPr>
        <p:spPr/>
        <p:txBody>
          <a:bodyPr>
            <a:normAutofit/>
          </a:bodyPr>
          <a:lstStyle/>
          <a:p>
            <a:endParaRPr lang="en-AU" dirty="0" smtClean="0"/>
          </a:p>
          <a:p>
            <a:endParaRPr lang="en-AU" dirty="0"/>
          </a:p>
        </p:txBody>
      </p:sp>
    </p:spTree>
    <p:extLst>
      <p:ext uri="{BB962C8B-B14F-4D97-AF65-F5344CB8AC3E}">
        <p14:creationId xmlns:p14="http://schemas.microsoft.com/office/powerpoint/2010/main" val="957521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2276872"/>
            <a:ext cx="6777317" cy="3508977"/>
          </a:xfrm>
        </p:spPr>
        <p:txBody>
          <a:bodyPr>
            <a:normAutofit/>
          </a:bodyPr>
          <a:lstStyle/>
          <a:p>
            <a:r>
              <a:rPr lang="en-AU" dirty="0"/>
              <a:t>Mentor Text and Touchstone Text are synonyms in some circles and different words in some classrooms. </a:t>
            </a:r>
          </a:p>
        </p:txBody>
      </p:sp>
      <p:sp>
        <p:nvSpPr>
          <p:cNvPr id="2" name="Title 1"/>
          <p:cNvSpPr>
            <a:spLocks noGrp="1"/>
          </p:cNvSpPr>
          <p:nvPr>
            <p:ph type="title"/>
          </p:nvPr>
        </p:nvSpPr>
        <p:spPr/>
        <p:txBody>
          <a:bodyPr>
            <a:normAutofit/>
          </a:bodyPr>
          <a:lstStyle/>
          <a:p>
            <a:r>
              <a:rPr lang="en-AU" sz="3200" dirty="0"/>
              <a:t>D</a:t>
            </a:r>
            <a:r>
              <a:rPr lang="en-AU" sz="3200" dirty="0" smtClean="0"/>
              <a:t>ifference between “touchstone </a:t>
            </a:r>
            <a:r>
              <a:rPr lang="en-AU" sz="3200" dirty="0"/>
              <a:t>texts” and “mentor texts</a:t>
            </a:r>
            <a:r>
              <a:rPr lang="en-AU" sz="3200" dirty="0" smtClean="0"/>
              <a:t>” – Some or none!</a:t>
            </a:r>
            <a:endParaRPr lang="en-AU" sz="3200" dirty="0"/>
          </a:p>
        </p:txBody>
      </p:sp>
    </p:spTree>
    <p:extLst>
      <p:ext uri="{BB962C8B-B14F-4D97-AF65-F5344CB8AC3E}">
        <p14:creationId xmlns:p14="http://schemas.microsoft.com/office/powerpoint/2010/main" val="1308896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2276872"/>
            <a:ext cx="6777317" cy="3508977"/>
          </a:xfrm>
        </p:spPr>
        <p:txBody>
          <a:bodyPr>
            <a:normAutofit/>
          </a:bodyPr>
          <a:lstStyle/>
          <a:p>
            <a:pPr lvl="0"/>
            <a:r>
              <a:rPr lang="en-AU" sz="3200" dirty="0" smtClean="0"/>
              <a:t>Mentor text (touchstone)  refers </a:t>
            </a:r>
            <a:r>
              <a:rPr lang="en-AU" sz="3200" dirty="0"/>
              <a:t>to any piece of writing </a:t>
            </a:r>
            <a:r>
              <a:rPr lang="en-AU" sz="3200" dirty="0" smtClean="0"/>
              <a:t>that </a:t>
            </a:r>
            <a:r>
              <a:rPr lang="en-AU" sz="3200" dirty="0"/>
              <a:t>is used to demonstrate writer’s craft to </a:t>
            </a:r>
            <a:r>
              <a:rPr lang="en-AU" sz="3200" dirty="0" smtClean="0"/>
              <a:t>whole class or groups </a:t>
            </a:r>
            <a:r>
              <a:rPr lang="en-AU" sz="3200" dirty="0"/>
              <a:t>of </a:t>
            </a:r>
            <a:r>
              <a:rPr lang="en-AU" sz="3200" dirty="0" smtClean="0"/>
              <a:t>students</a:t>
            </a:r>
            <a:endParaRPr lang="en-AU" sz="3200" dirty="0"/>
          </a:p>
        </p:txBody>
      </p:sp>
      <p:sp>
        <p:nvSpPr>
          <p:cNvPr id="2" name="Title 1"/>
          <p:cNvSpPr>
            <a:spLocks noGrp="1"/>
          </p:cNvSpPr>
          <p:nvPr>
            <p:ph type="title"/>
          </p:nvPr>
        </p:nvSpPr>
        <p:spPr/>
        <p:txBody>
          <a:bodyPr>
            <a:normAutofit/>
          </a:bodyPr>
          <a:lstStyle/>
          <a:p>
            <a:r>
              <a:rPr lang="en-AU" sz="3200" dirty="0"/>
              <a:t>S</a:t>
            </a:r>
            <a:r>
              <a:rPr lang="en-AU" sz="3200" dirty="0" smtClean="0"/>
              <a:t>implicity </a:t>
            </a:r>
            <a:r>
              <a:rPr lang="en-AU" sz="3200" dirty="0"/>
              <a:t>and </a:t>
            </a:r>
            <a:r>
              <a:rPr lang="en-AU" sz="3200" dirty="0" smtClean="0"/>
              <a:t>clarity</a:t>
            </a:r>
            <a:endParaRPr lang="en-AU" sz="3200" dirty="0"/>
          </a:p>
        </p:txBody>
      </p:sp>
    </p:spTree>
    <p:extLst>
      <p:ext uri="{BB962C8B-B14F-4D97-AF65-F5344CB8AC3E}">
        <p14:creationId xmlns:p14="http://schemas.microsoft.com/office/powerpoint/2010/main" val="27879778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484784"/>
            <a:ext cx="8640959" cy="4896544"/>
          </a:xfrm>
        </p:spPr>
        <p:txBody>
          <a:bodyPr>
            <a:normAutofit fontScale="92500" lnSpcReduction="10000"/>
          </a:bodyPr>
          <a:lstStyle/>
          <a:p>
            <a:endParaRPr lang="en-AU" dirty="0" smtClean="0"/>
          </a:p>
          <a:p>
            <a:pPr marL="0" indent="0">
              <a:buNone/>
            </a:pPr>
            <a:r>
              <a:rPr lang="en-AU" dirty="0" smtClean="0"/>
              <a:t>1. You </a:t>
            </a:r>
            <a:r>
              <a:rPr lang="en-AU" dirty="0"/>
              <a:t>have read the text and you love it</a:t>
            </a:r>
            <a:r>
              <a:rPr lang="en-AU" dirty="0" smtClean="0"/>
              <a:t>.</a:t>
            </a:r>
          </a:p>
          <a:p>
            <a:pPr marL="0" indent="0">
              <a:buNone/>
            </a:pPr>
            <a:r>
              <a:rPr lang="en-AU" dirty="0"/>
              <a:t/>
            </a:r>
            <a:br>
              <a:rPr lang="en-AU" dirty="0"/>
            </a:br>
            <a:r>
              <a:rPr lang="en-AU" dirty="0"/>
              <a:t>2. You and your students have talked about the text a lot as readers first</a:t>
            </a:r>
            <a:r>
              <a:rPr lang="en-AU" dirty="0" smtClean="0"/>
              <a:t>.</a:t>
            </a:r>
          </a:p>
          <a:p>
            <a:pPr marL="0" indent="0">
              <a:buNone/>
            </a:pPr>
            <a:r>
              <a:rPr lang="en-AU" dirty="0"/>
              <a:t/>
            </a:r>
            <a:br>
              <a:rPr lang="en-AU" dirty="0"/>
            </a:br>
            <a:r>
              <a:rPr lang="en-AU" dirty="0"/>
              <a:t>3. You find many things to teach in the text</a:t>
            </a:r>
            <a:r>
              <a:rPr lang="en-AU" dirty="0" smtClean="0"/>
              <a:t>.</a:t>
            </a:r>
          </a:p>
          <a:p>
            <a:pPr marL="0" indent="0">
              <a:buNone/>
            </a:pPr>
            <a:r>
              <a:rPr lang="en-AU" dirty="0"/>
              <a:t/>
            </a:r>
            <a:br>
              <a:rPr lang="en-AU" dirty="0"/>
            </a:br>
            <a:r>
              <a:rPr lang="en-AU" dirty="0"/>
              <a:t>4. You can imagine talking about the text for a very long time</a:t>
            </a:r>
            <a:r>
              <a:rPr lang="en-AU" dirty="0" smtClean="0"/>
              <a:t>.</a:t>
            </a:r>
          </a:p>
          <a:p>
            <a:pPr marL="0" indent="0">
              <a:buNone/>
            </a:pPr>
            <a:r>
              <a:rPr lang="en-AU" dirty="0"/>
              <a:t/>
            </a:r>
            <a:br>
              <a:rPr lang="en-AU" dirty="0"/>
            </a:br>
            <a:r>
              <a:rPr lang="en-AU" dirty="0"/>
              <a:t>5. Your entire class can have access to the text</a:t>
            </a:r>
            <a:r>
              <a:rPr lang="en-AU" dirty="0" smtClean="0"/>
              <a:t>.</a:t>
            </a:r>
          </a:p>
          <a:p>
            <a:pPr marL="0" indent="0">
              <a:buNone/>
            </a:pPr>
            <a:r>
              <a:rPr lang="en-AU" dirty="0"/>
              <a:t/>
            </a:r>
            <a:br>
              <a:rPr lang="en-AU" dirty="0"/>
            </a:br>
            <a:r>
              <a:rPr lang="en-AU" dirty="0"/>
              <a:t>6</a:t>
            </a:r>
            <a:r>
              <a:rPr lang="en-AU" dirty="0" smtClean="0"/>
              <a:t>. </a:t>
            </a:r>
            <a:r>
              <a:rPr lang="en-AU" dirty="0"/>
              <a:t>The text is a good example of writing of a particular kind (genre).</a:t>
            </a:r>
            <a:r>
              <a:rPr lang="en-AU" sz="3200" dirty="0"/>
              <a:t/>
            </a:r>
            <a:br>
              <a:rPr lang="en-AU" sz="3200" dirty="0"/>
            </a:br>
            <a:endParaRPr lang="en-AU" sz="3200" dirty="0"/>
          </a:p>
        </p:txBody>
      </p:sp>
      <p:sp>
        <p:nvSpPr>
          <p:cNvPr id="3" name="Title 2"/>
          <p:cNvSpPr>
            <a:spLocks noGrp="1"/>
          </p:cNvSpPr>
          <p:nvPr>
            <p:ph type="title"/>
          </p:nvPr>
        </p:nvSpPr>
        <p:spPr/>
        <p:txBody>
          <a:bodyPr>
            <a:normAutofit fontScale="90000"/>
          </a:bodyPr>
          <a:lstStyle/>
          <a:p>
            <a:r>
              <a:rPr lang="en-AU" b="1" dirty="0"/>
              <a:t>Selecting </a:t>
            </a:r>
            <a:r>
              <a:rPr lang="en-AU" b="1" dirty="0" smtClean="0"/>
              <a:t>Mentor (</a:t>
            </a:r>
            <a:r>
              <a:rPr lang="en-AU" b="1" dirty="0"/>
              <a:t>Touchstone</a:t>
            </a:r>
            <a:r>
              <a:rPr lang="en-AU" b="1" dirty="0" smtClean="0"/>
              <a:t>)Texts</a:t>
            </a:r>
            <a:endParaRPr lang="en-AU" dirty="0"/>
          </a:p>
        </p:txBody>
      </p:sp>
    </p:spTree>
    <p:extLst>
      <p:ext uri="{BB962C8B-B14F-4D97-AF65-F5344CB8AC3E}">
        <p14:creationId xmlns:p14="http://schemas.microsoft.com/office/powerpoint/2010/main" val="30016673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608" y="1988840"/>
            <a:ext cx="6777317" cy="4464496"/>
          </a:xfrm>
        </p:spPr>
        <p:txBody>
          <a:bodyPr>
            <a:normAutofit fontScale="55000" lnSpcReduction="20000"/>
          </a:bodyPr>
          <a:lstStyle/>
          <a:p>
            <a:pPr marL="0" indent="0">
              <a:buNone/>
            </a:pPr>
            <a:r>
              <a:rPr lang="en-US" sz="6200" dirty="0" smtClean="0"/>
              <a:t>Implicit</a:t>
            </a:r>
          </a:p>
          <a:p>
            <a:r>
              <a:rPr lang="en-US" sz="6000" dirty="0" smtClean="0"/>
              <a:t>Borrowing </a:t>
            </a:r>
            <a:r>
              <a:rPr lang="en-US" sz="6000" dirty="0"/>
              <a:t>and </a:t>
            </a:r>
            <a:r>
              <a:rPr lang="en-US" sz="6000" dirty="0" smtClean="0"/>
              <a:t>Improvising:</a:t>
            </a:r>
          </a:p>
          <a:p>
            <a:pPr lvl="2">
              <a:buFont typeface="Wingdings" pitchFamily="2" charset="2"/>
              <a:buChar char="§"/>
            </a:pPr>
            <a:r>
              <a:rPr lang="en-US" sz="6000" dirty="0" smtClean="0"/>
              <a:t>language </a:t>
            </a:r>
            <a:r>
              <a:rPr lang="en-US" sz="6000" dirty="0"/>
              <a:t>patterns, </a:t>
            </a:r>
            <a:endParaRPr lang="en-US" sz="6000" dirty="0" smtClean="0"/>
          </a:p>
          <a:p>
            <a:pPr lvl="2">
              <a:buFont typeface="Wingdings" pitchFamily="2" charset="2"/>
              <a:buChar char="§"/>
            </a:pPr>
            <a:r>
              <a:rPr lang="en-US" sz="6000" dirty="0" smtClean="0"/>
              <a:t>literary </a:t>
            </a:r>
            <a:r>
              <a:rPr lang="en-US" sz="6000" dirty="0"/>
              <a:t>format</a:t>
            </a:r>
            <a:r>
              <a:rPr lang="en-US" sz="6000" dirty="0" smtClean="0"/>
              <a:t>, </a:t>
            </a:r>
          </a:p>
          <a:p>
            <a:pPr lvl="2">
              <a:buFont typeface="Wingdings" pitchFamily="2" charset="2"/>
              <a:buChar char="§"/>
            </a:pPr>
            <a:r>
              <a:rPr lang="en-US" sz="6000" dirty="0"/>
              <a:t>t</a:t>
            </a:r>
            <a:r>
              <a:rPr lang="en-US" sz="6000" dirty="0" smtClean="0"/>
              <a:t>raditional literary  </a:t>
            </a:r>
            <a:r>
              <a:rPr lang="en-US" sz="6000" dirty="0"/>
              <a:t>elements, i.e. </a:t>
            </a:r>
            <a:r>
              <a:rPr lang="en-US" sz="6000" dirty="0" smtClean="0"/>
              <a:t>characterization</a:t>
            </a:r>
            <a:r>
              <a:rPr lang="en-US" sz="6000" dirty="0"/>
              <a:t>, plot, </a:t>
            </a:r>
            <a:r>
              <a:rPr lang="en-US" sz="6000" dirty="0" smtClean="0"/>
              <a:t>setting</a:t>
            </a:r>
            <a:r>
              <a:rPr lang="en-US" sz="6000" dirty="0"/>
              <a:t>, tone, </a:t>
            </a:r>
            <a:r>
              <a:rPr lang="en-US" sz="6000" dirty="0" smtClean="0"/>
              <a:t>theme and style.</a:t>
            </a:r>
          </a:p>
          <a:p>
            <a:pPr marL="114300" indent="0">
              <a:buNone/>
            </a:pPr>
            <a:r>
              <a:rPr lang="en-US" sz="4200" i="1" dirty="0" smtClean="0"/>
              <a:t>Mentor </a:t>
            </a:r>
            <a:r>
              <a:rPr lang="en-US" sz="4200" i="1" dirty="0"/>
              <a:t>texts (Calkins)</a:t>
            </a:r>
            <a:r>
              <a:rPr lang="en-US" sz="4200" dirty="0" smtClean="0"/>
              <a:t>	</a:t>
            </a:r>
          </a:p>
          <a:p>
            <a:endParaRPr lang="en-AU" dirty="0"/>
          </a:p>
        </p:txBody>
      </p:sp>
      <p:sp>
        <p:nvSpPr>
          <p:cNvPr id="2" name="Title 1"/>
          <p:cNvSpPr>
            <a:spLocks noGrp="1"/>
          </p:cNvSpPr>
          <p:nvPr>
            <p:ph type="title"/>
          </p:nvPr>
        </p:nvSpPr>
        <p:spPr>
          <a:xfrm>
            <a:off x="899592" y="692696"/>
            <a:ext cx="7488832" cy="1143000"/>
          </a:xfrm>
        </p:spPr>
        <p:txBody>
          <a:bodyPr>
            <a:normAutofit/>
          </a:bodyPr>
          <a:lstStyle/>
          <a:p>
            <a:r>
              <a:rPr lang="en-AU" dirty="0" smtClean="0"/>
              <a:t>How do we use mentor texts?</a:t>
            </a:r>
            <a:endParaRPr lang="en-AU" dirty="0"/>
          </a:p>
        </p:txBody>
      </p:sp>
    </p:spTree>
    <p:extLst>
      <p:ext uri="{BB962C8B-B14F-4D97-AF65-F5344CB8AC3E}">
        <p14:creationId xmlns:p14="http://schemas.microsoft.com/office/powerpoint/2010/main" val="28783108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1063456" y="361804"/>
            <a:ext cx="7024744" cy="1143000"/>
          </a:xfrm>
        </p:spPr>
        <p:txBody>
          <a:bodyPr>
            <a:normAutofit/>
          </a:bodyPr>
          <a:lstStyle/>
          <a:p>
            <a:pPr eaLnBrk="1" hangingPunct="1"/>
            <a:r>
              <a:rPr lang="en-AU" sz="2800" b="1" dirty="0" smtClean="0"/>
              <a:t>GRADUAL RELEASE OF RESPONSIBILITY</a:t>
            </a:r>
            <a:r>
              <a:rPr lang="en-AU" sz="1800" b="1" dirty="0" smtClean="0"/>
              <a:t/>
            </a:r>
            <a:br>
              <a:rPr lang="en-AU" sz="1800" b="1" dirty="0" smtClean="0"/>
            </a:br>
            <a:r>
              <a:rPr lang="en-AU" sz="1800" b="1" dirty="0" smtClean="0"/>
              <a:t> </a:t>
            </a:r>
            <a:endParaRPr lang="en-AU" sz="2800" b="1" dirty="0" smtClean="0"/>
          </a:p>
        </p:txBody>
      </p:sp>
      <p:grpSp>
        <p:nvGrpSpPr>
          <p:cNvPr id="26626" name="Group 3"/>
          <p:cNvGrpSpPr>
            <a:grpSpLocks/>
          </p:cNvGrpSpPr>
          <p:nvPr/>
        </p:nvGrpSpPr>
        <p:grpSpPr bwMode="auto">
          <a:xfrm>
            <a:off x="760413" y="1446213"/>
            <a:ext cx="7392987" cy="4725987"/>
            <a:chOff x="479" y="911"/>
            <a:chExt cx="4657" cy="2977"/>
          </a:xfrm>
        </p:grpSpPr>
        <p:sp>
          <p:nvSpPr>
            <p:cNvPr id="26627" name="Text Box 4"/>
            <p:cNvSpPr txBox="1">
              <a:spLocks noChangeArrowheads="1"/>
            </p:cNvSpPr>
            <p:nvPr/>
          </p:nvSpPr>
          <p:spPr bwMode="auto">
            <a:xfrm>
              <a:off x="1279" y="912"/>
              <a:ext cx="947" cy="2189"/>
            </a:xfrm>
            <a:prstGeom prst="rect">
              <a:avLst/>
            </a:prstGeom>
            <a:solidFill>
              <a:srgbClr val="FFFFFF"/>
            </a:solidFill>
            <a:ln w="9525">
              <a:solidFill>
                <a:srgbClr val="000000"/>
              </a:solidFill>
              <a:miter lim="800000"/>
              <a:headEnd/>
              <a:tailEnd/>
            </a:ln>
          </p:spPr>
          <p:txBody>
            <a:bodyPr/>
            <a:lstStyle/>
            <a:p>
              <a:pPr algn="ctr" eaLnBrk="0" hangingPunct="0"/>
              <a:r>
                <a:rPr lang="en-US" sz="1400" b="1"/>
                <a:t>Modelling</a:t>
              </a:r>
              <a:endParaRPr lang="en-US" sz="1400"/>
            </a:p>
            <a:p>
              <a:pPr eaLnBrk="0" hangingPunct="0"/>
              <a:r>
                <a:rPr lang="en-US" sz="1200"/>
                <a:t>The teacher demonstrates and explains the composition of a selected text form. This is achieved by thinking aloud the mental processes used.</a:t>
              </a:r>
            </a:p>
          </p:txBody>
        </p:sp>
        <p:sp>
          <p:nvSpPr>
            <p:cNvPr id="26628" name="Text Box 5"/>
            <p:cNvSpPr txBox="1">
              <a:spLocks noChangeArrowheads="1"/>
            </p:cNvSpPr>
            <p:nvPr/>
          </p:nvSpPr>
          <p:spPr bwMode="auto">
            <a:xfrm>
              <a:off x="1296" y="3168"/>
              <a:ext cx="947" cy="720"/>
            </a:xfrm>
            <a:prstGeom prst="rect">
              <a:avLst/>
            </a:prstGeom>
            <a:solidFill>
              <a:srgbClr val="FFFFFF"/>
            </a:solidFill>
            <a:ln w="9525">
              <a:solidFill>
                <a:srgbClr val="000000"/>
              </a:solidFill>
              <a:miter lim="800000"/>
              <a:headEnd/>
              <a:tailEnd/>
            </a:ln>
          </p:spPr>
          <p:txBody>
            <a:bodyPr/>
            <a:lstStyle/>
            <a:p>
              <a:pPr eaLnBrk="0" hangingPunct="0"/>
              <a:r>
                <a:rPr lang="en-US" sz="1200"/>
                <a:t>The students participate by actively attending to the demonstrations</a:t>
              </a:r>
              <a:r>
                <a:rPr lang="en-US" sz="900"/>
                <a:t>.</a:t>
              </a:r>
            </a:p>
          </p:txBody>
        </p:sp>
        <p:sp>
          <p:nvSpPr>
            <p:cNvPr id="26629" name="Text Box 6"/>
            <p:cNvSpPr txBox="1">
              <a:spLocks noChangeArrowheads="1"/>
            </p:cNvSpPr>
            <p:nvPr/>
          </p:nvSpPr>
          <p:spPr bwMode="auto">
            <a:xfrm>
              <a:off x="2328" y="912"/>
              <a:ext cx="847" cy="1786"/>
            </a:xfrm>
            <a:prstGeom prst="rect">
              <a:avLst/>
            </a:prstGeom>
            <a:solidFill>
              <a:srgbClr val="FFFFFF"/>
            </a:solidFill>
            <a:ln w="9525">
              <a:solidFill>
                <a:srgbClr val="000000"/>
              </a:solidFill>
              <a:miter lim="800000"/>
              <a:headEnd/>
              <a:tailEnd/>
            </a:ln>
          </p:spPr>
          <p:txBody>
            <a:bodyPr/>
            <a:lstStyle/>
            <a:p>
              <a:pPr algn="ctr" eaLnBrk="0" hangingPunct="0"/>
              <a:r>
                <a:rPr lang="en-US" sz="1400" b="1"/>
                <a:t>Sharing</a:t>
              </a:r>
            </a:p>
            <a:p>
              <a:pPr eaLnBrk="0" hangingPunct="0"/>
              <a:r>
                <a:rPr lang="en-US" sz="1200"/>
                <a:t>The teacher continues to demonstrate the composition of the text form inviting students to contribute ideas and information.</a:t>
              </a:r>
            </a:p>
          </p:txBody>
        </p:sp>
        <p:sp>
          <p:nvSpPr>
            <p:cNvPr id="26630" name="Text Box 7"/>
            <p:cNvSpPr txBox="1">
              <a:spLocks noChangeArrowheads="1"/>
            </p:cNvSpPr>
            <p:nvPr/>
          </p:nvSpPr>
          <p:spPr bwMode="auto">
            <a:xfrm>
              <a:off x="2328" y="2796"/>
              <a:ext cx="847" cy="1092"/>
            </a:xfrm>
            <a:prstGeom prst="rect">
              <a:avLst/>
            </a:prstGeom>
            <a:solidFill>
              <a:srgbClr val="FFFFFF"/>
            </a:solidFill>
            <a:ln w="9525">
              <a:solidFill>
                <a:srgbClr val="000000"/>
              </a:solidFill>
              <a:miter lim="800000"/>
              <a:headEnd/>
              <a:tailEnd/>
            </a:ln>
          </p:spPr>
          <p:txBody>
            <a:bodyPr/>
            <a:lstStyle/>
            <a:p>
              <a:pPr eaLnBrk="0" hangingPunct="0"/>
              <a:r>
                <a:rPr lang="en-US" sz="1200"/>
                <a:t>Students contribute ideas and begin to collaboratively compose texts in whole-class or small group situations.</a:t>
              </a:r>
            </a:p>
          </p:txBody>
        </p:sp>
        <p:sp>
          <p:nvSpPr>
            <p:cNvPr id="26631" name="Text Box 8"/>
            <p:cNvSpPr txBox="1">
              <a:spLocks noChangeArrowheads="1"/>
            </p:cNvSpPr>
            <p:nvPr/>
          </p:nvSpPr>
          <p:spPr bwMode="auto">
            <a:xfrm>
              <a:off x="3220" y="912"/>
              <a:ext cx="897" cy="1238"/>
            </a:xfrm>
            <a:prstGeom prst="rect">
              <a:avLst/>
            </a:prstGeom>
            <a:solidFill>
              <a:srgbClr val="FFFFFF"/>
            </a:solidFill>
            <a:ln w="9525">
              <a:solidFill>
                <a:srgbClr val="000000"/>
              </a:solidFill>
              <a:miter lim="800000"/>
              <a:headEnd/>
              <a:tailEnd/>
            </a:ln>
          </p:spPr>
          <p:txBody>
            <a:bodyPr/>
            <a:lstStyle/>
            <a:p>
              <a:pPr algn="ctr" eaLnBrk="0" hangingPunct="0"/>
              <a:r>
                <a:rPr lang="en-US" sz="1400" b="1" dirty="0"/>
                <a:t>Guiding</a:t>
              </a:r>
            </a:p>
            <a:p>
              <a:pPr eaLnBrk="0" hangingPunct="0"/>
              <a:r>
                <a:rPr lang="en-US" sz="1200" dirty="0"/>
                <a:t>The teacher provides scaffolds for students to use </a:t>
              </a:r>
              <a:r>
                <a:rPr lang="en-US" sz="1200" dirty="0" smtClean="0"/>
                <a:t>when composing texts.  Teacher </a:t>
              </a:r>
              <a:r>
                <a:rPr lang="en-US" sz="1200" dirty="0"/>
                <a:t>provides</a:t>
              </a:r>
            </a:p>
            <a:p>
              <a:pPr eaLnBrk="0" hangingPunct="0"/>
              <a:r>
                <a:rPr lang="en-US" sz="1200" dirty="0"/>
                <a:t>feedback.</a:t>
              </a:r>
            </a:p>
            <a:p>
              <a:pPr eaLnBrk="0" hangingPunct="0"/>
              <a:endParaRPr lang="en-US" sz="1200" dirty="0"/>
            </a:p>
          </p:txBody>
        </p:sp>
        <p:sp>
          <p:nvSpPr>
            <p:cNvPr id="26632" name="Text Box 9"/>
            <p:cNvSpPr txBox="1">
              <a:spLocks noChangeArrowheads="1"/>
            </p:cNvSpPr>
            <p:nvPr/>
          </p:nvSpPr>
          <p:spPr bwMode="auto">
            <a:xfrm>
              <a:off x="3220" y="2251"/>
              <a:ext cx="897" cy="1637"/>
            </a:xfrm>
            <a:prstGeom prst="rect">
              <a:avLst/>
            </a:prstGeom>
            <a:solidFill>
              <a:srgbClr val="FFFFFF"/>
            </a:solidFill>
            <a:ln w="9525">
              <a:solidFill>
                <a:srgbClr val="000000"/>
              </a:solidFill>
              <a:miter lim="800000"/>
              <a:headEnd/>
              <a:tailEnd/>
            </a:ln>
          </p:spPr>
          <p:txBody>
            <a:bodyPr/>
            <a:lstStyle/>
            <a:p>
              <a:pPr eaLnBrk="0" hangingPunct="0"/>
              <a:r>
                <a:rPr lang="en-US" sz="1200" dirty="0"/>
                <a:t>Students work with help from the teacher and peers to compose a selected text form.</a:t>
              </a:r>
            </a:p>
          </p:txBody>
        </p:sp>
        <p:sp>
          <p:nvSpPr>
            <p:cNvPr id="26633" name="Text Box 10"/>
            <p:cNvSpPr txBox="1">
              <a:spLocks noChangeArrowheads="1"/>
            </p:cNvSpPr>
            <p:nvPr/>
          </p:nvSpPr>
          <p:spPr bwMode="auto">
            <a:xfrm>
              <a:off x="4164" y="912"/>
              <a:ext cx="972" cy="727"/>
            </a:xfrm>
            <a:prstGeom prst="rect">
              <a:avLst/>
            </a:prstGeom>
            <a:solidFill>
              <a:srgbClr val="FFFFFF"/>
            </a:solidFill>
            <a:ln w="9525">
              <a:solidFill>
                <a:srgbClr val="000000"/>
              </a:solidFill>
              <a:miter lim="800000"/>
              <a:headEnd/>
              <a:tailEnd/>
            </a:ln>
          </p:spPr>
          <p:txBody>
            <a:bodyPr/>
            <a:lstStyle/>
            <a:p>
              <a:pPr algn="ctr" eaLnBrk="0" hangingPunct="0"/>
              <a:r>
                <a:rPr lang="en-US" sz="1400" b="1"/>
                <a:t>Applying</a:t>
              </a:r>
            </a:p>
            <a:p>
              <a:pPr eaLnBrk="0" hangingPunct="0"/>
              <a:r>
                <a:rPr lang="en-US" sz="1200"/>
                <a:t>The teacher offers support and encouragement as necessary</a:t>
              </a:r>
              <a:r>
                <a:rPr lang="en-US" sz="900"/>
                <a:t>.</a:t>
              </a:r>
            </a:p>
            <a:p>
              <a:pPr algn="ctr" eaLnBrk="0" hangingPunct="0"/>
              <a:endParaRPr lang="en-US" sz="3600" b="1"/>
            </a:p>
            <a:p>
              <a:pPr eaLnBrk="0" hangingPunct="0"/>
              <a:endParaRPr lang="en-US" sz="1200">
                <a:latin typeface="Times New Roman" pitchFamily="18" charset="0"/>
              </a:endParaRPr>
            </a:p>
          </p:txBody>
        </p:sp>
        <p:sp>
          <p:nvSpPr>
            <p:cNvPr id="26634" name="Text Box 11"/>
            <p:cNvSpPr txBox="1">
              <a:spLocks noChangeArrowheads="1"/>
            </p:cNvSpPr>
            <p:nvPr/>
          </p:nvSpPr>
          <p:spPr bwMode="auto">
            <a:xfrm>
              <a:off x="4164" y="1719"/>
              <a:ext cx="972" cy="2169"/>
            </a:xfrm>
            <a:prstGeom prst="rect">
              <a:avLst/>
            </a:prstGeom>
            <a:solidFill>
              <a:srgbClr val="FFFFFF"/>
            </a:solidFill>
            <a:ln w="9525">
              <a:solidFill>
                <a:srgbClr val="000000"/>
              </a:solidFill>
              <a:miter lim="800000"/>
              <a:headEnd/>
              <a:tailEnd/>
            </a:ln>
          </p:spPr>
          <p:txBody>
            <a:bodyPr/>
            <a:lstStyle/>
            <a:p>
              <a:pPr eaLnBrk="0" hangingPunct="0"/>
              <a:r>
                <a:rPr lang="en-US" sz="1200"/>
                <a:t>The students work independently to craft the text form to suit different purposes, audiences and contexts.</a:t>
              </a:r>
              <a:endParaRPr lang="en-US" sz="1600"/>
            </a:p>
          </p:txBody>
        </p:sp>
        <p:sp>
          <p:nvSpPr>
            <p:cNvPr id="26635" name="Text Box 12"/>
            <p:cNvSpPr txBox="1">
              <a:spLocks noChangeArrowheads="1"/>
            </p:cNvSpPr>
            <p:nvPr/>
          </p:nvSpPr>
          <p:spPr bwMode="auto">
            <a:xfrm rot="-5395135">
              <a:off x="-860" y="2251"/>
              <a:ext cx="2975" cy="297"/>
            </a:xfrm>
            <a:prstGeom prst="rect">
              <a:avLst/>
            </a:prstGeom>
            <a:noFill/>
            <a:ln w="9525">
              <a:solidFill>
                <a:schemeClr val="tx1"/>
              </a:solidFill>
              <a:miter lim="800000"/>
              <a:headEnd/>
              <a:tailEnd/>
            </a:ln>
          </p:spPr>
          <p:txBody>
            <a:bodyPr lIns="18000" tIns="18000" rIns="18000" bIns="18000">
              <a:spAutoFit/>
            </a:bodyPr>
            <a:lstStyle/>
            <a:p>
              <a:pPr algn="ctr">
                <a:spcBef>
                  <a:spcPct val="50000"/>
                </a:spcBef>
                <a:buFont typeface="Wingdings" pitchFamily="2" charset="2"/>
                <a:buNone/>
              </a:pPr>
              <a:r>
                <a:rPr lang="en-AU" sz="2800"/>
                <a:t>FAMILIARISING</a:t>
              </a:r>
            </a:p>
          </p:txBody>
        </p:sp>
        <p:sp>
          <p:nvSpPr>
            <p:cNvPr id="26636" name="Text Box 13"/>
            <p:cNvSpPr txBox="1">
              <a:spLocks noChangeArrowheads="1"/>
            </p:cNvSpPr>
            <p:nvPr/>
          </p:nvSpPr>
          <p:spPr bwMode="auto">
            <a:xfrm rot="-5392848">
              <a:off x="-484" y="2250"/>
              <a:ext cx="2976" cy="297"/>
            </a:xfrm>
            <a:prstGeom prst="rect">
              <a:avLst/>
            </a:prstGeom>
            <a:solidFill>
              <a:srgbClr val="92D050"/>
            </a:solidFill>
            <a:ln w="9525">
              <a:solidFill>
                <a:schemeClr val="tx1"/>
              </a:solidFill>
              <a:miter lim="800000"/>
              <a:headEnd/>
              <a:tailEnd/>
            </a:ln>
          </p:spPr>
          <p:txBody>
            <a:bodyPr lIns="18000" tIns="18000" rIns="18000" bIns="18000">
              <a:spAutoFit/>
            </a:bodyPr>
            <a:lstStyle/>
            <a:p>
              <a:pPr algn="ctr">
                <a:spcBef>
                  <a:spcPct val="50000"/>
                </a:spcBef>
                <a:buFont typeface="Wingdings" pitchFamily="2" charset="2"/>
                <a:buNone/>
              </a:pPr>
              <a:r>
                <a:rPr lang="en-AU" sz="2800"/>
                <a:t>ANALYSING</a:t>
              </a:r>
            </a:p>
          </p:txBody>
        </p:sp>
      </p:grpSp>
    </p:spTree>
    <p:extLst>
      <p:ext uri="{BB962C8B-B14F-4D97-AF65-F5344CB8AC3E}">
        <p14:creationId xmlns:p14="http://schemas.microsoft.com/office/powerpoint/2010/main" val="6314461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use an anchor chart?</a:t>
            </a:r>
            <a:endParaRPr lang="en-AU" dirty="0"/>
          </a:p>
        </p:txBody>
      </p:sp>
      <p:sp>
        <p:nvSpPr>
          <p:cNvPr id="3" name="Rectangle 2"/>
          <p:cNvSpPr/>
          <p:nvPr/>
        </p:nvSpPr>
        <p:spPr>
          <a:xfrm>
            <a:off x="827584" y="2348880"/>
            <a:ext cx="7416824" cy="5139869"/>
          </a:xfrm>
          <a:prstGeom prst="rect">
            <a:avLst/>
          </a:prstGeom>
        </p:spPr>
        <p:txBody>
          <a:bodyPr wrap="square">
            <a:spAutoFit/>
          </a:bodyPr>
          <a:lstStyle/>
          <a:p>
            <a:r>
              <a:rPr lang="en-AU" sz="3200" dirty="0"/>
              <a:t>Anchor charts are like footprints left by the learning journey we have undertaken with our students. – </a:t>
            </a:r>
            <a:r>
              <a:rPr lang="en-AU" sz="2400" dirty="0"/>
              <a:t>Alan </a:t>
            </a:r>
            <a:r>
              <a:rPr lang="en-AU" sz="2400" dirty="0" smtClean="0"/>
              <a:t>Wright</a:t>
            </a:r>
          </a:p>
          <a:p>
            <a:endParaRPr lang="en-AU" sz="3200" dirty="0" smtClean="0"/>
          </a:p>
          <a:p>
            <a:endParaRPr lang="en-AU" sz="3200" dirty="0"/>
          </a:p>
          <a:p>
            <a:r>
              <a:rPr lang="en-AU" sz="3200" dirty="0"/>
              <a:t>Anchor charts should be like the second teacher in the room – those in current use to the front </a:t>
            </a:r>
            <a:r>
              <a:rPr lang="en-AU" sz="2400" dirty="0"/>
              <a:t>(Teach like a Champion)</a:t>
            </a:r>
          </a:p>
          <a:p>
            <a:endParaRPr lang="en-AU" sz="2400" dirty="0"/>
          </a:p>
          <a:p>
            <a:r>
              <a:rPr lang="en-AU" sz="2400" dirty="0"/>
              <a:t/>
            </a:r>
            <a:br>
              <a:rPr lang="en-AU" sz="2400" dirty="0"/>
            </a:br>
            <a:endParaRPr lang="en-AU" sz="2400" dirty="0"/>
          </a:p>
        </p:txBody>
      </p:sp>
    </p:spTree>
    <p:extLst>
      <p:ext uri="{BB962C8B-B14F-4D97-AF65-F5344CB8AC3E}">
        <p14:creationId xmlns:p14="http://schemas.microsoft.com/office/powerpoint/2010/main" val="14121126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710859"/>
            <a:ext cx="6777317" cy="3508977"/>
          </a:xfrm>
        </p:spPr>
        <p:txBody>
          <a:bodyPr/>
          <a:lstStyle/>
          <a:p>
            <a:pPr marL="68580" indent="0">
              <a:buNone/>
            </a:pPr>
            <a:r>
              <a:rPr lang="en-AU" dirty="0" smtClean="0"/>
              <a:t>Information on anchor charts may be in</a:t>
            </a:r>
          </a:p>
          <a:p>
            <a:pPr marL="68580" indent="0">
              <a:buNone/>
            </a:pPr>
            <a:r>
              <a:rPr lang="en-AU" dirty="0" smtClean="0"/>
              <a:t>complete </a:t>
            </a:r>
            <a:r>
              <a:rPr lang="en-AU" dirty="0"/>
              <a:t>sentences or point form </a:t>
            </a:r>
            <a:r>
              <a:rPr lang="en-AU" dirty="0" smtClean="0"/>
              <a:t>and</a:t>
            </a:r>
          </a:p>
          <a:p>
            <a:pPr marL="68580" indent="0">
              <a:buNone/>
            </a:pPr>
            <a:r>
              <a:rPr lang="en-AU" dirty="0"/>
              <a:t>may include:</a:t>
            </a:r>
          </a:p>
          <a:p>
            <a:r>
              <a:rPr lang="en-AU" dirty="0" smtClean="0"/>
              <a:t>definitions</a:t>
            </a:r>
            <a:endParaRPr lang="en-AU" dirty="0"/>
          </a:p>
          <a:p>
            <a:r>
              <a:rPr lang="en-AU" dirty="0" smtClean="0"/>
              <a:t>examples</a:t>
            </a:r>
            <a:endParaRPr lang="en-AU" dirty="0"/>
          </a:p>
          <a:p>
            <a:r>
              <a:rPr lang="en-AU" dirty="0" smtClean="0"/>
              <a:t>explanations</a:t>
            </a:r>
            <a:endParaRPr lang="en-AU" dirty="0"/>
          </a:p>
          <a:p>
            <a:r>
              <a:rPr lang="en-AU" dirty="0" smtClean="0"/>
              <a:t>strategies</a:t>
            </a:r>
            <a:endParaRPr lang="en-AU" dirty="0"/>
          </a:p>
        </p:txBody>
      </p:sp>
      <p:sp>
        <p:nvSpPr>
          <p:cNvPr id="2" name="Title 1"/>
          <p:cNvSpPr>
            <a:spLocks noGrp="1"/>
          </p:cNvSpPr>
          <p:nvPr>
            <p:ph type="title"/>
          </p:nvPr>
        </p:nvSpPr>
        <p:spPr>
          <a:xfrm>
            <a:off x="971600" y="476672"/>
            <a:ext cx="7024744" cy="1143000"/>
          </a:xfrm>
        </p:spPr>
        <p:txBody>
          <a:bodyPr/>
          <a:lstStyle/>
          <a:p>
            <a:r>
              <a:rPr lang="en-AU" dirty="0" smtClean="0"/>
              <a:t>Samples of anchor </a:t>
            </a:r>
            <a:r>
              <a:rPr lang="en-AU" dirty="0"/>
              <a:t>c</a:t>
            </a:r>
            <a:r>
              <a:rPr lang="en-AU" dirty="0" smtClean="0"/>
              <a:t>harts</a:t>
            </a:r>
            <a:endParaRPr lang="en-AU" dirty="0"/>
          </a:p>
        </p:txBody>
      </p:sp>
      <p:pic>
        <p:nvPicPr>
          <p:cNvPr id="5" name="Picture 1028" descr="C:\Documents and Settings\Kaye\Desktop\Craig\Narrative unpack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28697" y="2924944"/>
            <a:ext cx="2715917" cy="3068634"/>
          </a:xfrm>
          <a:prstGeom prst="rect">
            <a:avLst/>
          </a:prstGeom>
          <a:noFill/>
          <a:ln w="19050">
            <a:solidFill>
              <a:srgbClr val="92D050"/>
            </a:solidFill>
          </a:ln>
          <a:extLst>
            <a:ext uri="{909E8E84-426E-40DD-AFC4-6F175D3DCCD1}">
              <a14:hiddenFill xmlns:a14="http://schemas.microsoft.com/office/drawing/2010/main">
                <a:solidFill>
                  <a:srgbClr val="FFFFFF"/>
                </a:solidFill>
              </a14:hiddenFill>
            </a:ext>
          </a:extLst>
        </p:spPr>
      </p:pic>
      <p:pic>
        <p:nvPicPr>
          <p:cNvPr id="6" name="Picture 5" descr="http://www.jmeacham.com/images/routines/9-11-2011%204-23-32%20PM.png"/>
          <p:cNvPicPr/>
          <p:nvPr/>
        </p:nvPicPr>
        <p:blipFill rotWithShape="1">
          <a:blip r:embed="rId3" cstate="print">
            <a:extLst>
              <a:ext uri="{28A0092B-C50C-407E-A947-70E740481C1C}">
                <a14:useLocalDpi xmlns:a14="http://schemas.microsoft.com/office/drawing/2010/main" val="0"/>
              </a:ext>
            </a:extLst>
          </a:blip>
          <a:srcRect/>
          <a:stretch/>
        </p:blipFill>
        <p:spPr bwMode="auto">
          <a:xfrm>
            <a:off x="6516216" y="3217540"/>
            <a:ext cx="2137512" cy="2628636"/>
          </a:xfrm>
          <a:prstGeom prst="rect">
            <a:avLst/>
          </a:prstGeom>
          <a:noFill/>
          <a:ln w="12700">
            <a:solidFill>
              <a:srgbClr val="92D050"/>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59310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196535"/>
            <a:ext cx="6912768" cy="6676876"/>
          </a:xfrm>
          <a:prstGeom prst="rect">
            <a:avLst/>
          </a:prstGeom>
        </p:spPr>
      </p:pic>
    </p:spTree>
    <p:extLst>
      <p:ext uri="{BB962C8B-B14F-4D97-AF65-F5344CB8AC3E}">
        <p14:creationId xmlns:p14="http://schemas.microsoft.com/office/powerpoint/2010/main" val="20428958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39197"/>
            <a:ext cx="6624736" cy="7251683"/>
          </a:xfrm>
          <a:prstGeom prst="rect">
            <a:avLst/>
          </a:prstGeom>
        </p:spPr>
      </p:pic>
    </p:spTree>
    <p:extLst>
      <p:ext uri="{BB962C8B-B14F-4D97-AF65-F5344CB8AC3E}">
        <p14:creationId xmlns:p14="http://schemas.microsoft.com/office/powerpoint/2010/main" val="42782779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600" y="620687"/>
            <a:ext cx="8236872" cy="5799745"/>
          </a:xfrm>
          <a:prstGeom prst="rect">
            <a:avLst/>
          </a:prstGeom>
        </p:spPr>
      </p:pic>
    </p:spTree>
    <p:extLst>
      <p:ext uri="{BB962C8B-B14F-4D97-AF65-F5344CB8AC3E}">
        <p14:creationId xmlns:p14="http://schemas.microsoft.com/office/powerpoint/2010/main" val="2439689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Read  your article</a:t>
            </a:r>
          </a:p>
          <a:p>
            <a:r>
              <a:rPr lang="en-AU" dirty="0" smtClean="0"/>
              <a:t>Think</a:t>
            </a:r>
          </a:p>
          <a:p>
            <a:r>
              <a:rPr lang="en-AU" dirty="0" smtClean="0"/>
              <a:t>How could I use these with students and or </a:t>
            </a:r>
            <a:r>
              <a:rPr lang="en-AU" dirty="0" err="1" smtClean="0"/>
              <a:t>techers</a:t>
            </a:r>
            <a:endParaRPr lang="en-AU" dirty="0"/>
          </a:p>
        </p:txBody>
      </p:sp>
      <p:sp>
        <p:nvSpPr>
          <p:cNvPr id="3" name="Title 2"/>
          <p:cNvSpPr>
            <a:spLocks noGrp="1"/>
          </p:cNvSpPr>
          <p:nvPr>
            <p:ph type="title"/>
          </p:nvPr>
        </p:nvSpPr>
        <p:spPr/>
        <p:txBody>
          <a:bodyPr/>
          <a:lstStyle/>
          <a:p>
            <a:r>
              <a:rPr lang="en-AU" dirty="0" smtClean="0"/>
              <a:t>Opinion Pieces</a:t>
            </a:r>
            <a:endParaRPr lang="en-AU" dirty="0"/>
          </a:p>
        </p:txBody>
      </p:sp>
    </p:spTree>
    <p:extLst>
      <p:ext uri="{BB962C8B-B14F-4D97-AF65-F5344CB8AC3E}">
        <p14:creationId xmlns:p14="http://schemas.microsoft.com/office/powerpoint/2010/main" val="39559750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0012725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988840"/>
            <a:ext cx="7408333" cy="3450696"/>
          </a:xfrm>
        </p:spPr>
        <p:txBody>
          <a:bodyPr>
            <a:normAutofit fontScale="92500"/>
          </a:bodyPr>
          <a:lstStyle/>
          <a:p>
            <a:pPr marL="68580" indent="0">
              <a:buNone/>
            </a:pPr>
            <a:r>
              <a:rPr lang="en-AU" sz="2800" dirty="0"/>
              <a:t>Anchor charts:</a:t>
            </a:r>
          </a:p>
          <a:p>
            <a:r>
              <a:rPr lang="en-AU" sz="2800" dirty="0"/>
              <a:t>m</a:t>
            </a:r>
            <a:r>
              <a:rPr lang="en-AU" sz="2800" dirty="0" smtClean="0"/>
              <a:t>ake thinking permanent and visible</a:t>
            </a:r>
            <a:endParaRPr lang="en-AU" sz="2800" dirty="0"/>
          </a:p>
          <a:p>
            <a:r>
              <a:rPr lang="en-AU" sz="2800" dirty="0"/>
              <a:t>a</a:t>
            </a:r>
            <a:r>
              <a:rPr lang="en-AU" sz="2800" dirty="0" smtClean="0"/>
              <a:t>llow </a:t>
            </a:r>
            <a:r>
              <a:rPr lang="en-AU" sz="2800" dirty="0"/>
              <a:t>connections from </a:t>
            </a:r>
            <a:r>
              <a:rPr lang="en-AU" sz="2800" dirty="0" smtClean="0"/>
              <a:t>one strategy </a:t>
            </a:r>
            <a:r>
              <a:rPr lang="en-AU" sz="2800" dirty="0"/>
              <a:t>to another</a:t>
            </a:r>
          </a:p>
          <a:p>
            <a:r>
              <a:rPr lang="en-AU" sz="2800" dirty="0"/>
              <a:t>c</a:t>
            </a:r>
            <a:r>
              <a:rPr lang="en-AU" sz="2800" dirty="0" smtClean="0"/>
              <a:t>larify </a:t>
            </a:r>
            <a:r>
              <a:rPr lang="en-AU" sz="2800" dirty="0"/>
              <a:t>a point</a:t>
            </a:r>
          </a:p>
          <a:p>
            <a:r>
              <a:rPr lang="en-AU" sz="2800" dirty="0"/>
              <a:t>b</a:t>
            </a:r>
            <a:r>
              <a:rPr lang="en-AU" sz="2800" dirty="0" smtClean="0"/>
              <a:t>uild </a:t>
            </a:r>
            <a:r>
              <a:rPr lang="en-AU" sz="2800" dirty="0"/>
              <a:t>on earlier learning</a:t>
            </a:r>
          </a:p>
          <a:p>
            <a:r>
              <a:rPr lang="en-AU" sz="2800" dirty="0"/>
              <a:t>p</a:t>
            </a:r>
            <a:r>
              <a:rPr lang="en-AU" sz="2800" dirty="0" smtClean="0"/>
              <a:t>rovide </a:t>
            </a:r>
            <a:r>
              <a:rPr lang="en-AU" sz="2800" dirty="0"/>
              <a:t>visual cues to </a:t>
            </a:r>
            <a:r>
              <a:rPr lang="en-AU" sz="2800" dirty="0" smtClean="0"/>
              <a:t>develop  independence</a:t>
            </a:r>
            <a:endParaRPr lang="en-AU" sz="2800" dirty="0"/>
          </a:p>
          <a:p>
            <a:pPr marL="68580" indent="0">
              <a:buNone/>
            </a:pPr>
            <a:r>
              <a:rPr lang="en-AU" dirty="0"/>
              <a:t>(Debbie Miller, 2002)</a:t>
            </a:r>
          </a:p>
        </p:txBody>
      </p:sp>
      <p:sp>
        <p:nvSpPr>
          <p:cNvPr id="2" name="Title 1"/>
          <p:cNvSpPr>
            <a:spLocks noGrp="1"/>
          </p:cNvSpPr>
          <p:nvPr>
            <p:ph type="title"/>
          </p:nvPr>
        </p:nvSpPr>
        <p:spPr/>
        <p:txBody>
          <a:bodyPr/>
          <a:lstStyle/>
          <a:p>
            <a:r>
              <a:rPr lang="en-AU" dirty="0" smtClean="0"/>
              <a:t>What do </a:t>
            </a:r>
            <a:r>
              <a:rPr lang="en-AU" dirty="0"/>
              <a:t>a</a:t>
            </a:r>
            <a:r>
              <a:rPr lang="en-AU" dirty="0" smtClean="0"/>
              <a:t>nchor charts do?</a:t>
            </a:r>
            <a:endParaRPr lang="en-AU" dirty="0"/>
          </a:p>
        </p:txBody>
      </p:sp>
    </p:spTree>
    <p:extLst>
      <p:ext uri="{BB962C8B-B14F-4D97-AF65-F5344CB8AC3E}">
        <p14:creationId xmlns:p14="http://schemas.microsoft.com/office/powerpoint/2010/main" val="26141894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988840"/>
            <a:ext cx="8496944" cy="4157049"/>
          </a:xfrm>
        </p:spPr>
        <p:txBody>
          <a:bodyPr>
            <a:noAutofit/>
          </a:bodyPr>
          <a:lstStyle/>
          <a:p>
            <a:pPr marL="68580" indent="0">
              <a:buNone/>
            </a:pPr>
            <a:r>
              <a:rPr lang="en-AU" sz="3600" dirty="0"/>
              <a:t>Students become more responsible</a:t>
            </a:r>
          </a:p>
          <a:p>
            <a:pPr marL="68580" indent="0">
              <a:buNone/>
            </a:pPr>
            <a:r>
              <a:rPr lang="en-AU" sz="3600" dirty="0"/>
              <a:t>for their learning by referring to these</a:t>
            </a:r>
          </a:p>
          <a:p>
            <a:pPr marL="68580" indent="0">
              <a:buNone/>
            </a:pPr>
            <a:r>
              <a:rPr lang="en-AU" sz="3600" dirty="0"/>
              <a:t>charts when necessary and using</a:t>
            </a:r>
          </a:p>
          <a:p>
            <a:pPr marL="68580" indent="0">
              <a:buNone/>
            </a:pPr>
            <a:r>
              <a:rPr lang="en-AU" sz="3600" dirty="0" smtClean="0"/>
              <a:t>them </a:t>
            </a:r>
            <a:r>
              <a:rPr lang="en-AU" sz="3600" dirty="0"/>
              <a:t>as tools for accessing learning.</a:t>
            </a:r>
          </a:p>
          <a:p>
            <a:pPr marL="68580" indent="0">
              <a:buNone/>
            </a:pPr>
            <a:r>
              <a:rPr lang="en-AU" sz="3600" dirty="0" smtClean="0"/>
              <a:t>(Linda </a:t>
            </a:r>
            <a:r>
              <a:rPr lang="en-AU" sz="3600" dirty="0"/>
              <a:t>Hoyt, 2005)</a:t>
            </a:r>
          </a:p>
        </p:txBody>
      </p:sp>
      <p:sp>
        <p:nvSpPr>
          <p:cNvPr id="2" name="Title 1"/>
          <p:cNvSpPr>
            <a:spLocks noGrp="1"/>
          </p:cNvSpPr>
          <p:nvPr>
            <p:ph type="title"/>
          </p:nvPr>
        </p:nvSpPr>
        <p:spPr/>
        <p:txBody>
          <a:bodyPr>
            <a:normAutofit fontScale="90000"/>
          </a:bodyPr>
          <a:lstStyle/>
          <a:p>
            <a:r>
              <a:rPr lang="en-AU" dirty="0" smtClean="0"/>
              <a:t>Anchor charts foster independence</a:t>
            </a:r>
            <a:endParaRPr lang="en-AU" dirty="0"/>
          </a:p>
        </p:txBody>
      </p:sp>
    </p:spTree>
    <p:extLst>
      <p:ext uri="{BB962C8B-B14F-4D97-AF65-F5344CB8AC3E}">
        <p14:creationId xmlns:p14="http://schemas.microsoft.com/office/powerpoint/2010/main" val="2216506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2412" y="1963547"/>
            <a:ext cx="7091996" cy="4040379"/>
          </a:xfrm>
        </p:spPr>
        <p:txBody>
          <a:bodyPr>
            <a:normAutofit fontScale="77500" lnSpcReduction="20000"/>
          </a:bodyPr>
          <a:lstStyle/>
          <a:p>
            <a:pPr marL="274320" indent="-274320" eaLnBrk="1" fontAlgn="auto" hangingPunct="1">
              <a:spcAft>
                <a:spcPts val="0"/>
              </a:spcAft>
              <a:buClr>
                <a:schemeClr val="accent3"/>
              </a:buClr>
              <a:buFont typeface="Wingdings 2"/>
              <a:buNone/>
              <a:defRPr/>
            </a:pPr>
            <a:r>
              <a:rPr lang="en-US" dirty="0" smtClean="0">
                <a:latin typeface="Calibri" pitchFamily="34" charset="0"/>
              </a:rPr>
              <a:t>Several stages are involved before the student independently </a:t>
            </a:r>
          </a:p>
          <a:p>
            <a:pPr marL="274320" indent="-274320" eaLnBrk="1" fontAlgn="auto" hangingPunct="1">
              <a:spcAft>
                <a:spcPts val="0"/>
              </a:spcAft>
              <a:buClr>
                <a:schemeClr val="accent3"/>
              </a:buClr>
              <a:buFont typeface="Wingdings 2"/>
              <a:buNone/>
              <a:defRPr/>
            </a:pPr>
            <a:r>
              <a:rPr lang="en-US" dirty="0" smtClean="0">
                <a:latin typeface="Calibri" pitchFamily="34" charset="0"/>
              </a:rPr>
              <a:t>writes a text and each stage comprises a number of activities.</a:t>
            </a:r>
            <a:endParaRPr lang="en-AU" dirty="0" smtClean="0">
              <a:latin typeface="Calibri" pitchFamily="34" charset="0"/>
            </a:endParaRPr>
          </a:p>
          <a:p>
            <a:pPr marL="274320" indent="-274320" eaLnBrk="1" fontAlgn="auto" hangingPunct="1">
              <a:spcAft>
                <a:spcPts val="0"/>
              </a:spcAft>
              <a:buClr>
                <a:schemeClr val="accent3"/>
              </a:buClr>
              <a:buFont typeface="Wingdings 2"/>
              <a:buNone/>
              <a:defRPr/>
            </a:pPr>
            <a:r>
              <a:rPr lang="en-US" dirty="0" smtClean="0">
                <a:latin typeface="Calibri" pitchFamily="34" charset="0"/>
              </a:rPr>
              <a:t> </a:t>
            </a:r>
            <a:endParaRPr lang="en-AU" dirty="0" smtClean="0">
              <a:latin typeface="Calibri" pitchFamily="34" charset="0"/>
            </a:endParaRPr>
          </a:p>
          <a:p>
            <a:pPr marL="274320" indent="-274320" eaLnBrk="1" fontAlgn="auto" hangingPunct="1">
              <a:spcAft>
                <a:spcPts val="0"/>
              </a:spcAft>
              <a:buClr>
                <a:schemeClr val="accent3"/>
              </a:buClr>
              <a:buFont typeface="Wingdings 2"/>
              <a:buNone/>
              <a:defRPr/>
            </a:pPr>
            <a:r>
              <a:rPr lang="en-US" dirty="0" smtClean="0">
                <a:latin typeface="Calibri" pitchFamily="34" charset="0"/>
              </a:rPr>
              <a:t>                                Building up the field knowledge</a:t>
            </a:r>
            <a:endParaRPr lang="en-AU" b="1" dirty="0" smtClean="0">
              <a:latin typeface="Calibri" pitchFamily="34" charset="0"/>
            </a:endParaRPr>
          </a:p>
          <a:p>
            <a:pPr marL="274320" indent="-274320" eaLnBrk="1" fontAlgn="auto" hangingPunct="1">
              <a:spcAft>
                <a:spcPts val="0"/>
              </a:spcAft>
              <a:buClr>
                <a:schemeClr val="accent3"/>
              </a:buClr>
              <a:buFont typeface="Wingdings 2"/>
              <a:buNone/>
              <a:defRPr/>
            </a:pPr>
            <a:r>
              <a:rPr lang="en-US" b="1" dirty="0" smtClean="0">
                <a:latin typeface="Calibri" pitchFamily="34" charset="0"/>
              </a:rPr>
              <a:t> </a:t>
            </a:r>
            <a:endParaRPr lang="en-AU" b="1" dirty="0" smtClean="0">
              <a:latin typeface="Calibri" pitchFamily="34" charset="0"/>
            </a:endParaRPr>
          </a:p>
          <a:p>
            <a:pPr marL="274320" indent="-274320" eaLnBrk="1" fontAlgn="auto" hangingPunct="1">
              <a:spcAft>
                <a:spcPts val="0"/>
              </a:spcAft>
              <a:buClr>
                <a:schemeClr val="accent3"/>
              </a:buClr>
              <a:buFont typeface="Wingdings 2"/>
              <a:buNone/>
              <a:defRPr/>
            </a:pPr>
            <a:r>
              <a:rPr lang="en-US" dirty="0" smtClean="0">
                <a:latin typeface="Calibri" pitchFamily="34" charset="0"/>
              </a:rPr>
              <a:t> </a:t>
            </a:r>
          </a:p>
          <a:p>
            <a:pPr marL="274320" indent="-274320" eaLnBrk="1" fontAlgn="auto" hangingPunct="1">
              <a:spcAft>
                <a:spcPts val="0"/>
              </a:spcAft>
              <a:buClr>
                <a:schemeClr val="accent3"/>
              </a:buClr>
              <a:buFont typeface="Wingdings 2"/>
              <a:buNone/>
              <a:defRPr/>
            </a:pPr>
            <a:endParaRPr lang="en-US" dirty="0" smtClean="0">
              <a:latin typeface="Calibri" pitchFamily="34" charset="0"/>
            </a:endParaRPr>
          </a:p>
          <a:p>
            <a:pPr marL="274320" indent="-274320" eaLnBrk="1" fontAlgn="auto" hangingPunct="1">
              <a:spcAft>
                <a:spcPts val="0"/>
              </a:spcAft>
              <a:buClr>
                <a:schemeClr val="accent3"/>
              </a:buClr>
              <a:buFont typeface="Wingdings 2"/>
              <a:buNone/>
              <a:defRPr/>
            </a:pPr>
            <a:r>
              <a:rPr lang="en-US" dirty="0" smtClean="0">
                <a:latin typeface="Calibri" pitchFamily="34" charset="0"/>
              </a:rPr>
              <a:t>Independent	                                                                         Text</a:t>
            </a:r>
            <a:endParaRPr lang="en-AU" dirty="0" smtClean="0">
              <a:latin typeface="Calibri" pitchFamily="34" charset="0"/>
            </a:endParaRPr>
          </a:p>
          <a:p>
            <a:pPr marL="274320">
              <a:buClr>
                <a:schemeClr val="accent3"/>
              </a:buClr>
              <a:buNone/>
              <a:defRPr/>
            </a:pPr>
            <a:r>
              <a:rPr lang="en-US" dirty="0" smtClean="0">
                <a:latin typeface="Calibri" pitchFamily="34" charset="0"/>
              </a:rPr>
              <a:t>construction of text	                                                </a:t>
            </a:r>
            <a:r>
              <a:rPr lang="en-US" dirty="0">
                <a:latin typeface="Calibri" pitchFamily="34" charset="0"/>
              </a:rPr>
              <a:t>Deconstruction</a:t>
            </a:r>
            <a:endParaRPr lang="en-AU" dirty="0">
              <a:latin typeface="Calibri" pitchFamily="34" charset="0"/>
            </a:endParaRPr>
          </a:p>
          <a:p>
            <a:pPr marL="274320" indent="-274320" eaLnBrk="1" fontAlgn="auto" hangingPunct="1">
              <a:spcAft>
                <a:spcPts val="0"/>
              </a:spcAft>
              <a:buClr>
                <a:schemeClr val="accent3"/>
              </a:buClr>
              <a:buFont typeface="Wingdings 2"/>
              <a:buNone/>
              <a:defRPr/>
            </a:pPr>
            <a:endParaRPr lang="en-US" dirty="0" smtClean="0">
              <a:latin typeface="Calibri" pitchFamily="34" charset="0"/>
            </a:endParaRPr>
          </a:p>
          <a:p>
            <a:pPr marL="274320" indent="-274320" eaLnBrk="1" fontAlgn="auto" hangingPunct="1">
              <a:spcAft>
                <a:spcPts val="0"/>
              </a:spcAft>
              <a:buClr>
                <a:schemeClr val="accent3"/>
              </a:buClr>
              <a:buFont typeface="Wingdings 2"/>
              <a:buNone/>
              <a:defRPr/>
            </a:pPr>
            <a:r>
              <a:rPr lang="en-US" dirty="0" smtClean="0">
                <a:latin typeface="Calibri" pitchFamily="34" charset="0"/>
              </a:rPr>
              <a:t> </a:t>
            </a:r>
            <a:endParaRPr lang="en-AU" dirty="0" smtClean="0">
              <a:latin typeface="Calibri" pitchFamily="34" charset="0"/>
            </a:endParaRPr>
          </a:p>
          <a:p>
            <a:pPr marL="274320" indent="-274320" eaLnBrk="1" fontAlgn="auto" hangingPunct="1">
              <a:spcAft>
                <a:spcPts val="0"/>
              </a:spcAft>
              <a:buClr>
                <a:schemeClr val="accent3"/>
              </a:buClr>
              <a:buFont typeface="Wingdings 2"/>
              <a:buNone/>
              <a:defRPr/>
            </a:pPr>
            <a:r>
              <a:rPr lang="en-US" dirty="0" smtClean="0">
                <a:latin typeface="Calibri" pitchFamily="34" charset="0"/>
              </a:rPr>
              <a:t> </a:t>
            </a:r>
          </a:p>
          <a:p>
            <a:pPr marL="274320" indent="-274320" eaLnBrk="1" fontAlgn="auto" hangingPunct="1">
              <a:spcAft>
                <a:spcPts val="0"/>
              </a:spcAft>
              <a:buClr>
                <a:schemeClr val="accent3"/>
              </a:buClr>
              <a:buFont typeface="Wingdings 2"/>
              <a:buNone/>
              <a:defRPr/>
            </a:pPr>
            <a:r>
              <a:rPr lang="en-US" sz="2800" dirty="0" smtClean="0">
                <a:latin typeface="Calibri" pitchFamily="34" charset="0"/>
              </a:rPr>
              <a:t>                                   </a:t>
            </a:r>
            <a:r>
              <a:rPr lang="en-US" dirty="0" smtClean="0">
                <a:latin typeface="Calibri" pitchFamily="34" charset="0"/>
              </a:rPr>
              <a:t>Joint construction</a:t>
            </a:r>
            <a:r>
              <a:rPr lang="en-US" sz="2800" dirty="0" smtClean="0">
                <a:latin typeface="Calibri" pitchFamily="34" charset="0"/>
              </a:rPr>
              <a:t> </a:t>
            </a:r>
            <a:endParaRPr lang="en-AU" dirty="0"/>
          </a:p>
        </p:txBody>
      </p:sp>
      <p:sp>
        <p:nvSpPr>
          <p:cNvPr id="52226" name="Title 1"/>
          <p:cNvSpPr>
            <a:spLocks noGrp="1"/>
          </p:cNvSpPr>
          <p:nvPr>
            <p:ph type="title"/>
          </p:nvPr>
        </p:nvSpPr>
        <p:spPr>
          <a:xfrm>
            <a:off x="1115616" y="692696"/>
            <a:ext cx="7024744" cy="1143000"/>
          </a:xfrm>
        </p:spPr>
        <p:txBody>
          <a:bodyPr/>
          <a:lstStyle/>
          <a:p>
            <a:pPr algn="ctr" eaLnBrk="1" hangingPunct="1"/>
            <a:r>
              <a:rPr lang="en-US" sz="4400" b="1" dirty="0" smtClean="0"/>
              <a:t>Teaching/Learning Cycle</a:t>
            </a:r>
            <a:r>
              <a:rPr lang="en-US" sz="4400" dirty="0" smtClean="0"/>
              <a:t> </a:t>
            </a:r>
            <a:endParaRPr lang="en-AU" sz="4400" dirty="0" smtClean="0"/>
          </a:p>
        </p:txBody>
      </p:sp>
      <p:sp>
        <p:nvSpPr>
          <p:cNvPr id="4" name="Bent Arrow 3"/>
          <p:cNvSpPr/>
          <p:nvPr/>
        </p:nvSpPr>
        <p:spPr>
          <a:xfrm>
            <a:off x="1408113" y="2916238"/>
            <a:ext cx="838200" cy="9906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solidFill>
                <a:schemeClr val="tx1"/>
              </a:solidFill>
            </a:endParaRPr>
          </a:p>
        </p:txBody>
      </p:sp>
      <p:sp>
        <p:nvSpPr>
          <p:cNvPr id="5" name="Bent Arrow 4"/>
          <p:cNvSpPr/>
          <p:nvPr/>
        </p:nvSpPr>
        <p:spPr>
          <a:xfrm rot="5400000">
            <a:off x="7024688" y="2992438"/>
            <a:ext cx="838200" cy="9906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solidFill>
                <a:schemeClr val="tx1"/>
              </a:solidFill>
            </a:endParaRPr>
          </a:p>
        </p:txBody>
      </p:sp>
      <p:sp>
        <p:nvSpPr>
          <p:cNvPr id="6" name="Bent Arrow 5"/>
          <p:cNvSpPr/>
          <p:nvPr/>
        </p:nvSpPr>
        <p:spPr>
          <a:xfrm rot="10800000">
            <a:off x="7024688" y="4797152"/>
            <a:ext cx="838200" cy="9906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solidFill>
                <a:schemeClr val="tx1"/>
              </a:solidFill>
            </a:endParaRPr>
          </a:p>
        </p:txBody>
      </p:sp>
      <p:sp>
        <p:nvSpPr>
          <p:cNvPr id="8" name="Bent Arrow 7"/>
          <p:cNvSpPr/>
          <p:nvPr/>
        </p:nvSpPr>
        <p:spPr>
          <a:xfrm rot="16200000">
            <a:off x="1408113" y="4720952"/>
            <a:ext cx="838200" cy="9906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a:solidFill>
                <a:schemeClr val="tx1"/>
              </a:solidFill>
            </a:endParaRPr>
          </a:p>
        </p:txBody>
      </p:sp>
      <p:sp>
        <p:nvSpPr>
          <p:cNvPr id="7" name="Rectangle 6"/>
          <p:cNvSpPr/>
          <p:nvPr/>
        </p:nvSpPr>
        <p:spPr>
          <a:xfrm>
            <a:off x="3171633" y="3770925"/>
            <a:ext cx="2839239" cy="707886"/>
          </a:xfrm>
          <a:prstGeom prst="rect">
            <a:avLst/>
          </a:prstGeom>
          <a:noFill/>
        </p:spPr>
        <p:txBody>
          <a:bodyPr wrap="none" lIns="91440" tIns="45720" rIns="91440" bIns="45720">
            <a:spAutoFit/>
          </a:bodyPr>
          <a:lstStyle/>
          <a:p>
            <a:pPr algn="ct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Where anchor charts </a:t>
            </a:r>
          </a:p>
          <a:p>
            <a:pPr algn="ctr"/>
            <a:r>
              <a:rPr lang="en-US"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support learning</a:t>
            </a:r>
            <a:endPar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0" name="Straight Arrow Connector 9"/>
          <p:cNvCxnSpPr/>
          <p:nvPr/>
        </p:nvCxnSpPr>
        <p:spPr>
          <a:xfrm>
            <a:off x="5893935" y="4124868"/>
            <a:ext cx="636347"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427984" y="4614724"/>
            <a:ext cx="0" cy="88913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804241" y="4124868"/>
            <a:ext cx="510027"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427984" y="3050042"/>
            <a:ext cx="0" cy="63911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91396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3140968"/>
            <a:ext cx="7488832" cy="2123658"/>
          </a:xfrm>
          <a:prstGeom prst="rect">
            <a:avLst/>
          </a:prstGeom>
          <a:noFill/>
        </p:spPr>
        <p:txBody>
          <a:bodyPr wrap="square" rtlCol="0">
            <a:spAutoFit/>
          </a:bodyPr>
          <a:lstStyle/>
          <a:p>
            <a:pPr algn="ctr"/>
            <a:r>
              <a:rPr lang="en-AU" sz="4400" dirty="0" smtClean="0"/>
              <a:t>Beware of anchor charts that  morph into wall paper</a:t>
            </a:r>
            <a:endParaRPr lang="en-AU" sz="4400" dirty="0"/>
          </a:p>
        </p:txBody>
      </p:sp>
      <p:pic>
        <p:nvPicPr>
          <p:cNvPr id="4" name="Picture 4" descr="D:\Users\01950436\AppData\Local\Microsoft\Windows\Temporary Internet Files\Content.IE5\7ESD8RGO\MC90043152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6992" y="54868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91923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AU" sz="3200" b="1" dirty="0" smtClean="0"/>
              <a:t>Pause and think</a:t>
            </a:r>
          </a:p>
          <a:p>
            <a:pPr marL="0" indent="0">
              <a:buNone/>
            </a:pPr>
            <a:r>
              <a:rPr lang="en-AU" sz="3200" dirty="0" smtClean="0"/>
              <a:t>Which anchor charts in your room do you refer to in your modelling and teaching?</a:t>
            </a:r>
          </a:p>
          <a:p>
            <a:pPr marL="0" indent="0">
              <a:buNone/>
            </a:pPr>
            <a:r>
              <a:rPr lang="en-AU" sz="3200" dirty="0" smtClean="0"/>
              <a:t>Which anchor charts do your students refer to independently?</a:t>
            </a:r>
          </a:p>
          <a:p>
            <a:pPr marL="0" indent="0">
              <a:buNone/>
            </a:pPr>
            <a:r>
              <a:rPr lang="en-AU" sz="3200" dirty="0" smtClean="0"/>
              <a:t>	</a:t>
            </a:r>
            <a:r>
              <a:rPr lang="en-AU" sz="3200" b="1" dirty="0" smtClean="0"/>
              <a:t>Time for sticky notes</a:t>
            </a:r>
            <a:endParaRPr lang="en-AU" sz="3200" b="1" dirty="0"/>
          </a:p>
        </p:txBody>
      </p:sp>
      <p:sp>
        <p:nvSpPr>
          <p:cNvPr id="3" name="Title 2"/>
          <p:cNvSpPr>
            <a:spLocks noGrp="1"/>
          </p:cNvSpPr>
          <p:nvPr>
            <p:ph type="title"/>
          </p:nvPr>
        </p:nvSpPr>
        <p:spPr/>
        <p:txBody>
          <a:bodyPr/>
          <a:lstStyle/>
          <a:p>
            <a:r>
              <a:rPr lang="en-AU" dirty="0" smtClean="0"/>
              <a:t>Back at school</a:t>
            </a:r>
            <a:endParaRPr lang="en-AU" dirty="0"/>
          </a:p>
        </p:txBody>
      </p:sp>
    </p:spTree>
    <p:extLst>
      <p:ext uri="{BB962C8B-B14F-4D97-AF65-F5344CB8AC3E}">
        <p14:creationId xmlns:p14="http://schemas.microsoft.com/office/powerpoint/2010/main" val="13470310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AU" dirty="0" smtClean="0"/>
          </a:p>
          <a:p>
            <a:endParaRPr lang="en-AU" dirty="0"/>
          </a:p>
          <a:p>
            <a:endParaRPr lang="en-AU" dirty="0" smtClean="0"/>
          </a:p>
          <a:p>
            <a:r>
              <a:rPr lang="en-AU" dirty="0" smtClean="0"/>
              <a:t>Activity</a:t>
            </a:r>
            <a:endParaRPr lang="en-AU" dirty="0"/>
          </a:p>
        </p:txBody>
      </p:sp>
      <p:sp>
        <p:nvSpPr>
          <p:cNvPr id="2" name="Title 1"/>
          <p:cNvSpPr>
            <a:spLocks noGrp="1"/>
          </p:cNvSpPr>
          <p:nvPr>
            <p:ph type="title"/>
          </p:nvPr>
        </p:nvSpPr>
        <p:spPr/>
        <p:txBody>
          <a:bodyPr>
            <a:normAutofit/>
          </a:bodyPr>
          <a:lstStyle/>
          <a:p>
            <a:r>
              <a:rPr lang="en-AU" dirty="0" smtClean="0"/>
              <a:t>Persuasive writing anchor </a:t>
            </a:r>
            <a:r>
              <a:rPr lang="en-AU" dirty="0"/>
              <a:t>c</a:t>
            </a:r>
            <a:r>
              <a:rPr lang="en-AU" dirty="0" smtClean="0"/>
              <a:t>hart</a:t>
            </a:r>
            <a:endParaRPr lang="en-AU" dirty="0"/>
          </a:p>
        </p:txBody>
      </p:sp>
    </p:spTree>
    <p:extLst>
      <p:ext uri="{BB962C8B-B14F-4D97-AF65-F5344CB8AC3E}">
        <p14:creationId xmlns:p14="http://schemas.microsoft.com/office/powerpoint/2010/main" val="31093968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332656"/>
            <a:ext cx="8640960" cy="6063198"/>
          </a:xfrm>
          <a:prstGeom prst="rect">
            <a:avLst/>
          </a:prstGeom>
          <a:noFill/>
        </p:spPr>
        <p:txBody>
          <a:bodyPr wrap="square" rtlCol="0">
            <a:spAutoFit/>
          </a:bodyPr>
          <a:lstStyle/>
          <a:p>
            <a:r>
              <a:rPr lang="en-AU" b="1" dirty="0"/>
              <a:t>Why Students Should Eat Breakfast Every </a:t>
            </a:r>
            <a:r>
              <a:rPr lang="en-AU" b="1" dirty="0" smtClean="0"/>
              <a:t>Day</a:t>
            </a:r>
          </a:p>
          <a:p>
            <a:endParaRPr lang="en-AU" dirty="0"/>
          </a:p>
          <a:p>
            <a:r>
              <a:rPr lang="en-AU" sz="1600" dirty="0"/>
              <a:t>Breakfast is the first meal of the day and is eaten in the morning.  It ‘breaks the fast’ between sleeping at night and starting the day.  A lot of people, especially young people, go through the day without having breakfast. Many students in our class believe everyone should eat breakfast before beginning their work. </a:t>
            </a:r>
          </a:p>
          <a:p>
            <a:r>
              <a:rPr lang="en-AU" sz="1600" dirty="0"/>
              <a:t>Firstly, why would you want to go through the day with little energy? Eating breakfast before going to school helps you refuel after a long night's sleep. </a:t>
            </a:r>
            <a:r>
              <a:rPr lang="en-US" sz="1600" dirty="0"/>
              <a:t>When you wake up your blood sugar (glucose) levels are low and you don’t have any energy.   Glucose is a sugar that comes from the foods we eat and is the main source of energy for the cells of our body. </a:t>
            </a:r>
            <a:endParaRPr lang="en-AU" sz="1600" dirty="0"/>
          </a:p>
          <a:p>
            <a:r>
              <a:rPr lang="en-AU" sz="1600" dirty="0"/>
              <a:t>As a result of eating breakfast, students are more likely to maintain a healthy weight.  Skipping breakfast is a common strategy for students who are trying to lose weight, but it's usually not a successful one. Your body (or maybe your brain) expects to be </a:t>
            </a:r>
            <a:r>
              <a:rPr lang="en-AU" sz="1600" dirty="0" err="1"/>
              <a:t>refueled</a:t>
            </a:r>
            <a:r>
              <a:rPr lang="en-AU" sz="1600" dirty="0"/>
              <a:t> a few times each day, so when you skip breakfast you may feel so hungry that when lunch time comes, you over-eat. We also know from data collected by the National Weight Control Registry (NWCR) that over 90% of successful dieters usually eat breakfast. (Nutrition Diva:  March 2</a:t>
            </a:r>
            <a:r>
              <a:rPr lang="en-AU" sz="1600" baseline="30000" dirty="0"/>
              <a:t>nd</a:t>
            </a:r>
            <a:r>
              <a:rPr lang="en-AU" sz="1600" dirty="0"/>
              <a:t>, 2011)</a:t>
            </a:r>
          </a:p>
          <a:p>
            <a:r>
              <a:rPr lang="en-US" sz="1600" dirty="0"/>
              <a:t>Similarly, research has shown that students who regularly eat breakfast perform better on tests and in school.  As a result, they think faster, more clearly and solve problems more easily.</a:t>
            </a:r>
            <a:r>
              <a:rPr lang="en-AU" sz="1600" dirty="0"/>
              <a:t>  They also behave better and are less hyperactive as they are less fidgety and disruptive than children who skip breakfast.   </a:t>
            </a:r>
          </a:p>
          <a:p>
            <a:r>
              <a:rPr lang="en-US" sz="1600" dirty="0"/>
              <a:t>In conclusion, students must eat breakfast every day as eating breakfast will give them the energy to carry out tasks during the day.  They will have more energy as their blood sugar levels are stable, they are more likely to stay at a healthy weight and they will do better in their school work.</a:t>
            </a:r>
            <a:endParaRPr lang="en-AU" sz="1600" dirty="0"/>
          </a:p>
          <a:p>
            <a:endParaRPr lang="en-AU" sz="1600" dirty="0"/>
          </a:p>
        </p:txBody>
      </p:sp>
    </p:spTree>
    <p:extLst>
      <p:ext uri="{BB962C8B-B14F-4D97-AF65-F5344CB8AC3E}">
        <p14:creationId xmlns:p14="http://schemas.microsoft.com/office/powerpoint/2010/main" val="13842065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63491"/>
            <a:ext cx="9388894" cy="6694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15966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844824"/>
            <a:ext cx="7408333" cy="4281339"/>
          </a:xfrm>
        </p:spPr>
        <p:txBody>
          <a:bodyPr>
            <a:normAutofit/>
          </a:bodyPr>
          <a:lstStyle/>
          <a:p>
            <a:pPr marL="0" indent="0">
              <a:buNone/>
            </a:pPr>
            <a:endParaRPr lang="en-AU" b="1" dirty="0" smtClean="0"/>
          </a:p>
          <a:p>
            <a:pPr marL="0" indent="0">
              <a:buNone/>
            </a:pPr>
            <a:r>
              <a:rPr lang="en-AU" sz="4000" b="1" dirty="0"/>
              <a:t>T</a:t>
            </a:r>
            <a:r>
              <a:rPr lang="en-AU" sz="4000" b="1" dirty="0" smtClean="0"/>
              <a:t>he </a:t>
            </a:r>
            <a:r>
              <a:rPr lang="en-AU" sz="4000" b="1" dirty="0"/>
              <a:t>words you use to change someone’s mind </a:t>
            </a:r>
            <a:endParaRPr lang="en-AU" sz="4000" dirty="0"/>
          </a:p>
          <a:p>
            <a:endParaRPr lang="en-AU" dirty="0" smtClean="0"/>
          </a:p>
          <a:p>
            <a:pPr marL="0" indent="0">
              <a:buNone/>
            </a:pPr>
            <a:r>
              <a:rPr lang="en-AU" dirty="0" smtClean="0"/>
              <a:t>How </a:t>
            </a:r>
            <a:r>
              <a:rPr lang="en-AU" dirty="0"/>
              <a:t>did you convince your reader to see your point of view/ what strategies and techniques did you include e.g. modality </a:t>
            </a:r>
          </a:p>
          <a:p>
            <a:pPr marL="0" indent="0">
              <a:buNone/>
            </a:pPr>
            <a:endParaRPr lang="en-AU" dirty="0"/>
          </a:p>
          <a:p>
            <a:pPr marL="0" indent="0">
              <a:buNone/>
            </a:pPr>
            <a:endParaRPr lang="en-AU" dirty="0"/>
          </a:p>
        </p:txBody>
      </p:sp>
      <p:sp>
        <p:nvSpPr>
          <p:cNvPr id="3" name="Title 2"/>
          <p:cNvSpPr>
            <a:spLocks noGrp="1"/>
          </p:cNvSpPr>
          <p:nvPr>
            <p:ph type="title"/>
          </p:nvPr>
        </p:nvSpPr>
        <p:spPr/>
        <p:txBody>
          <a:bodyPr/>
          <a:lstStyle/>
          <a:p>
            <a:r>
              <a:rPr lang="en-AU" dirty="0" smtClean="0"/>
              <a:t>Persuasive Devices</a:t>
            </a:r>
            <a:endParaRPr lang="en-AU" dirty="0"/>
          </a:p>
        </p:txBody>
      </p:sp>
    </p:spTree>
    <p:extLst>
      <p:ext uri="{BB962C8B-B14F-4D97-AF65-F5344CB8AC3E}">
        <p14:creationId xmlns:p14="http://schemas.microsoft.com/office/powerpoint/2010/main" val="534522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id:B339466F-4F63-4A83-A560-DB8CAA4B9EC7@WAG325N"/>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2028825" y="-40005"/>
            <a:ext cx="5086350" cy="6938010"/>
          </a:xfrm>
          <a:prstGeom prst="rect">
            <a:avLst/>
          </a:prstGeom>
          <a:noFill/>
          <a:ln>
            <a:noFill/>
          </a:ln>
        </p:spPr>
      </p:pic>
    </p:spTree>
    <p:extLst>
      <p:ext uri="{BB962C8B-B14F-4D97-AF65-F5344CB8AC3E}">
        <p14:creationId xmlns:p14="http://schemas.microsoft.com/office/powerpoint/2010/main" val="20215233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1561" y="1628800"/>
            <a:ext cx="7668840" cy="4896544"/>
          </a:xfrm>
        </p:spPr>
        <p:txBody>
          <a:bodyPr>
            <a:normAutofit fontScale="70000" lnSpcReduction="20000"/>
          </a:bodyPr>
          <a:lstStyle/>
          <a:p>
            <a:r>
              <a:rPr lang="en-AU" b="1" dirty="0"/>
              <a:t>Verbs </a:t>
            </a:r>
            <a:r>
              <a:rPr lang="en-AU" dirty="0"/>
              <a:t>to indicate actions and feelings present tense for most of the argument </a:t>
            </a:r>
          </a:p>
          <a:p>
            <a:pPr marL="0" indent="0">
              <a:buNone/>
            </a:pPr>
            <a:r>
              <a:rPr lang="en-AU" dirty="0"/>
              <a:t>e.g. </a:t>
            </a:r>
            <a:r>
              <a:rPr lang="en-AU" i="1" dirty="0"/>
              <a:t>Smoking is …, I hate… </a:t>
            </a:r>
            <a:endParaRPr lang="en-AU" dirty="0"/>
          </a:p>
          <a:p>
            <a:pPr marL="0" indent="0">
              <a:buNone/>
            </a:pPr>
            <a:r>
              <a:rPr lang="en-AU" dirty="0"/>
              <a:t>past tense for some evidence or past happenings</a:t>
            </a:r>
          </a:p>
          <a:p>
            <a:pPr marL="0" indent="0">
              <a:buNone/>
            </a:pPr>
            <a:r>
              <a:rPr lang="en-AU" dirty="0"/>
              <a:t> e.g. </a:t>
            </a:r>
            <a:r>
              <a:rPr lang="en-AU" i="1" dirty="0"/>
              <a:t>For years, people smoked … </a:t>
            </a:r>
            <a:endParaRPr lang="en-AU" dirty="0"/>
          </a:p>
          <a:p>
            <a:pPr marL="0" indent="0">
              <a:buNone/>
            </a:pPr>
            <a:r>
              <a:rPr lang="en-AU" dirty="0"/>
              <a:t>future tense for suggesting solutions to problems, predictions for the future or calls for action </a:t>
            </a:r>
          </a:p>
          <a:p>
            <a:pPr marL="0" indent="0">
              <a:buNone/>
            </a:pPr>
            <a:r>
              <a:rPr lang="en-AU" dirty="0"/>
              <a:t>e.g. </a:t>
            </a:r>
            <a:r>
              <a:rPr lang="en-AU" i="1" dirty="0"/>
              <a:t>We will be a healthier society if …, Society can change… </a:t>
            </a:r>
            <a:endParaRPr lang="en-AU" dirty="0"/>
          </a:p>
          <a:p>
            <a:pPr marL="0" indent="0">
              <a:buNone/>
            </a:pPr>
            <a:endParaRPr lang="en-AU" dirty="0"/>
          </a:p>
          <a:p>
            <a:r>
              <a:rPr lang="en-AU" b="1" dirty="0"/>
              <a:t>Emotive Adjectives and phrases </a:t>
            </a:r>
            <a:r>
              <a:rPr lang="en-AU" dirty="0"/>
              <a:t>– descriptive, emphatic, feeling words that appeal to the emotions </a:t>
            </a:r>
          </a:p>
          <a:p>
            <a:pPr marL="0" indent="0">
              <a:buNone/>
            </a:pPr>
            <a:r>
              <a:rPr lang="en-AU" i="1" dirty="0"/>
              <a:t>Wonderful, beneficial, amazing, excellent, terrible, horrible, cruel, unjust, endangered, unwise, attractive, frightening, perfect, highly recommended, practical, only course of action, sensible, the best way, useful, the only path, the obvious solution </a:t>
            </a:r>
            <a:r>
              <a:rPr lang="en-AU" dirty="0"/>
              <a:t>… </a:t>
            </a:r>
          </a:p>
          <a:p>
            <a:pPr marL="0" indent="0">
              <a:buNone/>
            </a:pPr>
            <a:endParaRPr lang="en-AU" dirty="0"/>
          </a:p>
          <a:p>
            <a:r>
              <a:rPr lang="en-AU" b="1" dirty="0"/>
              <a:t>Personal voice </a:t>
            </a:r>
            <a:r>
              <a:rPr lang="en-AU" dirty="0"/>
              <a:t>(first, second person) with action verbs </a:t>
            </a:r>
          </a:p>
          <a:p>
            <a:pPr marL="0" indent="0">
              <a:buNone/>
            </a:pPr>
            <a:r>
              <a:rPr lang="en-AU" i="1" dirty="0"/>
              <a:t>I like, I think, I believe, I do not believe, I urge you, you should, shouldn’t, we should, could, must, must not, we need to, we will … </a:t>
            </a:r>
            <a:endParaRPr lang="en-AU" dirty="0"/>
          </a:p>
          <a:p>
            <a:pPr marL="0" indent="0">
              <a:buNone/>
            </a:pPr>
            <a:endParaRPr lang="en-AU" dirty="0"/>
          </a:p>
        </p:txBody>
      </p:sp>
      <p:sp>
        <p:nvSpPr>
          <p:cNvPr id="3" name="Title 2"/>
          <p:cNvSpPr>
            <a:spLocks noGrp="1"/>
          </p:cNvSpPr>
          <p:nvPr>
            <p:ph type="title"/>
          </p:nvPr>
        </p:nvSpPr>
        <p:spPr/>
        <p:txBody>
          <a:bodyPr/>
          <a:lstStyle/>
          <a:p>
            <a:r>
              <a:rPr lang="en-AU" dirty="0"/>
              <a:t>Persuasive Devices</a:t>
            </a:r>
          </a:p>
        </p:txBody>
      </p:sp>
    </p:spTree>
    <p:extLst>
      <p:ext uri="{BB962C8B-B14F-4D97-AF65-F5344CB8AC3E}">
        <p14:creationId xmlns:p14="http://schemas.microsoft.com/office/powerpoint/2010/main" val="27862685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00808"/>
            <a:ext cx="7408333" cy="4425355"/>
          </a:xfrm>
        </p:spPr>
        <p:txBody>
          <a:bodyPr>
            <a:normAutofit fontScale="70000" lnSpcReduction="20000"/>
          </a:bodyPr>
          <a:lstStyle/>
          <a:p>
            <a:r>
              <a:rPr lang="en-AU" b="1" dirty="0"/>
              <a:t>Formal </a:t>
            </a:r>
            <a:r>
              <a:rPr lang="en-AU" dirty="0"/>
              <a:t>voice (more authoritative, more power of persuasion) </a:t>
            </a:r>
          </a:p>
          <a:p>
            <a:pPr marL="0" indent="0">
              <a:buNone/>
            </a:pPr>
            <a:r>
              <a:rPr lang="en-AU" dirty="0"/>
              <a:t>Progress writing from </a:t>
            </a:r>
            <a:r>
              <a:rPr lang="en-AU" i="1" dirty="0"/>
              <a:t>I think computer games are good … </a:t>
            </a:r>
            <a:r>
              <a:rPr lang="en-AU" dirty="0"/>
              <a:t>to </a:t>
            </a:r>
            <a:r>
              <a:rPr lang="en-AU" i="1" dirty="0"/>
              <a:t>Computer games are good … </a:t>
            </a:r>
            <a:endParaRPr lang="en-AU" dirty="0"/>
          </a:p>
          <a:p>
            <a:pPr marL="0" indent="0">
              <a:buNone/>
            </a:pPr>
            <a:r>
              <a:rPr lang="en-AU" dirty="0"/>
              <a:t> </a:t>
            </a:r>
          </a:p>
          <a:p>
            <a:r>
              <a:rPr lang="en-AU" b="1" dirty="0"/>
              <a:t>Nominalise </a:t>
            </a:r>
            <a:r>
              <a:rPr lang="en-AU" dirty="0"/>
              <a:t>information – turn verbs, adverbs or clauses into nouns for more authority </a:t>
            </a:r>
          </a:p>
          <a:p>
            <a:pPr marL="0" indent="0">
              <a:buNone/>
            </a:pPr>
            <a:r>
              <a:rPr lang="en-AU" dirty="0"/>
              <a:t>Instead of </a:t>
            </a:r>
            <a:r>
              <a:rPr lang="en-AU" i="1" dirty="0"/>
              <a:t>You should not pollute… </a:t>
            </a:r>
            <a:r>
              <a:rPr lang="en-AU" dirty="0"/>
              <a:t>write </a:t>
            </a:r>
            <a:r>
              <a:rPr lang="en-AU" i="1" dirty="0"/>
              <a:t>Pollution should be stopped … It… </a:t>
            </a:r>
            <a:endParaRPr lang="en-AU" dirty="0"/>
          </a:p>
          <a:p>
            <a:pPr marL="0" indent="0">
              <a:buNone/>
            </a:pPr>
            <a:r>
              <a:rPr lang="en-AU" i="1" dirty="0"/>
              <a:t>Greedy </a:t>
            </a:r>
            <a:r>
              <a:rPr lang="en-AU" dirty="0"/>
              <a:t>to </a:t>
            </a:r>
            <a:r>
              <a:rPr lang="en-AU" i="1" dirty="0"/>
              <a:t>greed; violent </a:t>
            </a:r>
            <a:r>
              <a:rPr lang="en-AU" dirty="0"/>
              <a:t>to </a:t>
            </a:r>
            <a:r>
              <a:rPr lang="en-AU" i="1" dirty="0"/>
              <a:t>violence; cruel </a:t>
            </a:r>
            <a:r>
              <a:rPr lang="en-AU" dirty="0"/>
              <a:t>to </a:t>
            </a:r>
            <a:r>
              <a:rPr lang="en-AU" i="1" dirty="0"/>
              <a:t>cruelty </a:t>
            </a:r>
            <a:endParaRPr lang="en-AU" dirty="0"/>
          </a:p>
          <a:p>
            <a:pPr marL="0" indent="0">
              <a:buNone/>
            </a:pPr>
            <a:endParaRPr lang="en-AU" dirty="0"/>
          </a:p>
          <a:p>
            <a:r>
              <a:rPr lang="en-AU" b="1" dirty="0"/>
              <a:t>Rhetorical questions </a:t>
            </a:r>
            <a:r>
              <a:rPr lang="en-AU" dirty="0"/>
              <a:t>and </a:t>
            </a:r>
            <a:r>
              <a:rPr lang="en-AU" b="1" dirty="0"/>
              <a:t>thought-provoking questions </a:t>
            </a:r>
            <a:r>
              <a:rPr lang="en-AU" dirty="0"/>
              <a:t>for effect </a:t>
            </a:r>
          </a:p>
          <a:p>
            <a:pPr marL="0" indent="0">
              <a:buNone/>
            </a:pPr>
            <a:r>
              <a:rPr lang="en-AU" i="1" dirty="0"/>
              <a:t>Where do we go from here? What is the point of …? </a:t>
            </a:r>
            <a:endParaRPr lang="en-AU" dirty="0"/>
          </a:p>
          <a:p>
            <a:pPr marL="0" indent="0">
              <a:buNone/>
            </a:pPr>
            <a:r>
              <a:rPr lang="en-AU" dirty="0"/>
              <a:t> </a:t>
            </a:r>
          </a:p>
          <a:p>
            <a:r>
              <a:rPr lang="en-AU" b="1" dirty="0"/>
              <a:t>Emphatic language</a:t>
            </a:r>
            <a:r>
              <a:rPr lang="en-AU" dirty="0"/>
              <a:t>, </a:t>
            </a:r>
            <a:r>
              <a:rPr lang="en-AU" b="1" dirty="0"/>
              <a:t>hyperbole </a:t>
            </a:r>
            <a:r>
              <a:rPr lang="en-AU" dirty="0"/>
              <a:t>or </a:t>
            </a:r>
            <a:r>
              <a:rPr lang="en-AU" b="1" dirty="0"/>
              <a:t>exaggeration </a:t>
            </a:r>
            <a:r>
              <a:rPr lang="en-AU" dirty="0"/>
              <a:t>for effect </a:t>
            </a:r>
          </a:p>
          <a:p>
            <a:pPr marL="0" indent="0">
              <a:buNone/>
            </a:pPr>
            <a:r>
              <a:rPr lang="en-AU" i="1" dirty="0"/>
              <a:t>We need to…, Society has no other choice, it must…, There are a countless ways to… </a:t>
            </a:r>
            <a:endParaRPr lang="en-AU" dirty="0"/>
          </a:p>
        </p:txBody>
      </p:sp>
      <p:sp>
        <p:nvSpPr>
          <p:cNvPr id="3" name="Title 2"/>
          <p:cNvSpPr>
            <a:spLocks noGrp="1"/>
          </p:cNvSpPr>
          <p:nvPr>
            <p:ph type="title"/>
          </p:nvPr>
        </p:nvSpPr>
        <p:spPr/>
        <p:txBody>
          <a:bodyPr/>
          <a:lstStyle/>
          <a:p>
            <a:r>
              <a:rPr lang="en-AU" dirty="0"/>
              <a:t>Persuasive Devices</a:t>
            </a:r>
          </a:p>
        </p:txBody>
      </p:sp>
    </p:spTree>
    <p:extLst>
      <p:ext uri="{BB962C8B-B14F-4D97-AF65-F5344CB8AC3E}">
        <p14:creationId xmlns:p14="http://schemas.microsoft.com/office/powerpoint/2010/main" val="7253606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16832"/>
            <a:ext cx="7408333" cy="4209331"/>
          </a:xfrm>
        </p:spPr>
        <p:txBody>
          <a:bodyPr>
            <a:normAutofit fontScale="77500" lnSpcReduction="20000"/>
          </a:bodyPr>
          <a:lstStyle/>
          <a:p>
            <a:pPr marL="0" indent="0">
              <a:buNone/>
            </a:pPr>
            <a:endParaRPr lang="en-AU" dirty="0"/>
          </a:p>
          <a:p>
            <a:r>
              <a:rPr lang="en-AU" b="1" dirty="0"/>
              <a:t>Alliteration or rhyme</a:t>
            </a:r>
            <a:r>
              <a:rPr lang="en-AU" dirty="0"/>
              <a:t>, especially in the title or the last statement or sentence </a:t>
            </a:r>
          </a:p>
          <a:p>
            <a:pPr marL="0" indent="0">
              <a:buNone/>
            </a:pPr>
            <a:r>
              <a:rPr lang="en-AU" i="1" dirty="0"/>
              <a:t>Exercise is exhilarating. Plastic will never ever go away. </a:t>
            </a:r>
            <a:endParaRPr lang="en-AU" dirty="0"/>
          </a:p>
          <a:p>
            <a:pPr marL="0" indent="0">
              <a:buNone/>
            </a:pPr>
            <a:r>
              <a:rPr lang="en-AU" dirty="0"/>
              <a:t> </a:t>
            </a:r>
          </a:p>
          <a:p>
            <a:r>
              <a:rPr lang="en-AU" b="1" dirty="0"/>
              <a:t>language</a:t>
            </a:r>
            <a:r>
              <a:rPr lang="en-AU" dirty="0"/>
              <a:t>, </a:t>
            </a:r>
            <a:r>
              <a:rPr lang="en-AU" b="1" dirty="0"/>
              <a:t>metaphor and simile </a:t>
            </a:r>
            <a:r>
              <a:rPr lang="en-AU" dirty="0"/>
              <a:t>to enhance your argument </a:t>
            </a:r>
          </a:p>
          <a:p>
            <a:pPr marL="0" indent="0">
              <a:buNone/>
            </a:pPr>
            <a:r>
              <a:rPr lang="en-AU" i="1" dirty="0"/>
              <a:t>… is driving me up the wall, Littering is a sickness, Eating junk food is like jumping off a cliff. </a:t>
            </a:r>
            <a:endParaRPr lang="en-AU" dirty="0"/>
          </a:p>
          <a:p>
            <a:pPr marL="0" indent="0">
              <a:buNone/>
            </a:pPr>
            <a:r>
              <a:rPr lang="en-AU" dirty="0"/>
              <a:t> </a:t>
            </a:r>
          </a:p>
          <a:p>
            <a:r>
              <a:rPr lang="en-AU" b="1" dirty="0"/>
              <a:t>Repetition </a:t>
            </a:r>
            <a:r>
              <a:rPr lang="en-AU" dirty="0"/>
              <a:t>of words, phrases and concepts to push your point of view </a:t>
            </a:r>
          </a:p>
          <a:p>
            <a:pPr marL="0" indent="0">
              <a:buNone/>
            </a:pPr>
            <a:r>
              <a:rPr lang="en-AU" i="1" dirty="0"/>
              <a:t>We can stop the use of illegal drugs. We will stop the use of illegal drugs. </a:t>
            </a:r>
            <a:endParaRPr lang="en-AU" dirty="0"/>
          </a:p>
          <a:p>
            <a:endParaRPr lang="en-AU" dirty="0"/>
          </a:p>
          <a:p>
            <a:r>
              <a:rPr lang="en-AU" b="1" dirty="0"/>
              <a:t>Quotes or humour </a:t>
            </a:r>
            <a:r>
              <a:rPr lang="en-AU" dirty="0"/>
              <a:t>that pack a punch and help your case </a:t>
            </a:r>
          </a:p>
          <a:p>
            <a:pPr marL="0" indent="0">
              <a:buNone/>
            </a:pPr>
            <a:r>
              <a:rPr lang="en-AU" i="1" dirty="0"/>
              <a:t>‘Tomorrow is the first day of the rest of our lives’ so let’s begin right now! </a:t>
            </a:r>
            <a:endParaRPr lang="en-AU" dirty="0"/>
          </a:p>
          <a:p>
            <a:pPr marL="0" indent="0">
              <a:buNone/>
            </a:pPr>
            <a:endParaRPr lang="en-AU" dirty="0"/>
          </a:p>
          <a:p>
            <a:endParaRPr lang="en-AU" dirty="0"/>
          </a:p>
          <a:p>
            <a:endParaRPr lang="en-AU" dirty="0"/>
          </a:p>
          <a:p>
            <a:endParaRPr lang="en-AU" dirty="0"/>
          </a:p>
          <a:p>
            <a:endParaRPr lang="en-AU" dirty="0"/>
          </a:p>
        </p:txBody>
      </p:sp>
      <p:sp>
        <p:nvSpPr>
          <p:cNvPr id="3" name="Title 2"/>
          <p:cNvSpPr>
            <a:spLocks noGrp="1"/>
          </p:cNvSpPr>
          <p:nvPr>
            <p:ph type="title"/>
          </p:nvPr>
        </p:nvSpPr>
        <p:spPr/>
        <p:txBody>
          <a:bodyPr/>
          <a:lstStyle/>
          <a:p>
            <a:r>
              <a:rPr lang="en-AU" dirty="0"/>
              <a:t>Persuasive Devices</a:t>
            </a:r>
          </a:p>
        </p:txBody>
      </p:sp>
    </p:spTree>
    <p:extLst>
      <p:ext uri="{BB962C8B-B14F-4D97-AF65-F5344CB8AC3E}">
        <p14:creationId xmlns:p14="http://schemas.microsoft.com/office/powerpoint/2010/main" val="33152215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00808"/>
            <a:ext cx="7408333" cy="4425355"/>
          </a:xfrm>
        </p:spPr>
        <p:txBody>
          <a:bodyPr>
            <a:normAutofit fontScale="92500" lnSpcReduction="20000"/>
          </a:bodyPr>
          <a:lstStyle/>
          <a:p>
            <a:r>
              <a:rPr lang="en-AU" b="1" dirty="0"/>
              <a:t>Evidence Anecdotes, examples, facts and statistics </a:t>
            </a:r>
            <a:r>
              <a:rPr lang="en-AU" dirty="0"/>
              <a:t>as evidence to enhance your argument </a:t>
            </a:r>
          </a:p>
          <a:p>
            <a:pPr marL="0" indent="0">
              <a:buNone/>
            </a:pPr>
            <a:r>
              <a:rPr lang="en-AU" i="1" dirty="0"/>
              <a:t>Last year… , An example of this can be seen… 70% of young smokers … </a:t>
            </a:r>
            <a:endParaRPr lang="en-AU" dirty="0"/>
          </a:p>
          <a:p>
            <a:pPr marL="0" indent="0">
              <a:buNone/>
            </a:pPr>
            <a:endParaRPr lang="en-AU" dirty="0"/>
          </a:p>
          <a:p>
            <a:r>
              <a:rPr lang="en-AU" b="1" dirty="0"/>
              <a:t>The antithesis or opposing points of view </a:t>
            </a:r>
            <a:r>
              <a:rPr lang="en-AU" dirty="0"/>
              <a:t>by contrasting the opposites </a:t>
            </a:r>
          </a:p>
          <a:p>
            <a:pPr marL="0" indent="0">
              <a:buNone/>
            </a:pPr>
            <a:r>
              <a:rPr lang="en-AU" i="1" dirty="0" smtClean="0"/>
              <a:t>Smokers </a:t>
            </a:r>
            <a:r>
              <a:rPr lang="en-AU" i="1" dirty="0"/>
              <a:t>might say that smoking is relaxing but …, Love it or hate it …, Right this wrong… </a:t>
            </a:r>
            <a:endParaRPr lang="en-AU" dirty="0"/>
          </a:p>
          <a:p>
            <a:pPr marL="0" indent="0">
              <a:buNone/>
            </a:pPr>
            <a:endParaRPr lang="en-AU" dirty="0"/>
          </a:p>
          <a:p>
            <a:r>
              <a:rPr lang="en-AU" b="1" dirty="0"/>
              <a:t>Ethical language Appealing for common sense </a:t>
            </a:r>
            <a:r>
              <a:rPr lang="en-AU" dirty="0"/>
              <a:t>calls for fairness, ideas of right and wrong, morality and justice </a:t>
            </a:r>
          </a:p>
          <a:p>
            <a:pPr marL="0" indent="0">
              <a:buNone/>
            </a:pPr>
            <a:r>
              <a:rPr lang="en-AU" i="1" dirty="0"/>
              <a:t>The only fair thing to do is… We have a moral obligation to… </a:t>
            </a:r>
            <a:endParaRPr lang="en-AU" dirty="0"/>
          </a:p>
          <a:p>
            <a:endParaRPr lang="en-AU" dirty="0"/>
          </a:p>
        </p:txBody>
      </p:sp>
      <p:sp>
        <p:nvSpPr>
          <p:cNvPr id="3" name="Title 2"/>
          <p:cNvSpPr>
            <a:spLocks noGrp="1"/>
          </p:cNvSpPr>
          <p:nvPr>
            <p:ph type="title"/>
          </p:nvPr>
        </p:nvSpPr>
        <p:spPr/>
        <p:txBody>
          <a:bodyPr/>
          <a:lstStyle/>
          <a:p>
            <a:r>
              <a:rPr lang="en-AU" dirty="0"/>
              <a:t>Persuasive Devices</a:t>
            </a:r>
          </a:p>
        </p:txBody>
      </p:sp>
    </p:spTree>
    <p:extLst>
      <p:ext uri="{BB962C8B-B14F-4D97-AF65-F5344CB8AC3E}">
        <p14:creationId xmlns:p14="http://schemas.microsoft.com/office/powerpoint/2010/main" val="14641560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837" y="822898"/>
            <a:ext cx="7525537" cy="5558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38163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What could the heading be?</a:t>
            </a:r>
          </a:p>
          <a:p>
            <a:r>
              <a:rPr lang="en-AU" dirty="0" smtClean="0"/>
              <a:t>What comes next</a:t>
            </a:r>
            <a:r>
              <a:rPr lang="en-AU" dirty="0" smtClean="0"/>
              <a:t>?</a:t>
            </a:r>
          </a:p>
          <a:p>
            <a:endParaRPr lang="en-AU" dirty="0"/>
          </a:p>
          <a:p>
            <a:endParaRPr lang="en-AU" dirty="0" smtClean="0"/>
          </a:p>
          <a:p>
            <a:r>
              <a:rPr lang="en-AU" dirty="0" smtClean="0"/>
              <a:t>With others at your table have a go.</a:t>
            </a:r>
            <a:endParaRPr lang="en-AU" dirty="0" smtClean="0"/>
          </a:p>
          <a:p>
            <a:endParaRPr lang="en-AU" dirty="0"/>
          </a:p>
        </p:txBody>
      </p:sp>
      <p:sp>
        <p:nvSpPr>
          <p:cNvPr id="3" name="Title 2"/>
          <p:cNvSpPr>
            <a:spLocks noGrp="1"/>
          </p:cNvSpPr>
          <p:nvPr>
            <p:ph type="title"/>
          </p:nvPr>
        </p:nvSpPr>
        <p:spPr/>
        <p:txBody>
          <a:bodyPr>
            <a:normAutofit fontScale="90000"/>
          </a:bodyPr>
          <a:lstStyle/>
          <a:p>
            <a:r>
              <a:rPr lang="en-AU" dirty="0" smtClean="0"/>
              <a:t>What could an anchor chart look like for Persuasive devises</a:t>
            </a:r>
            <a:endParaRPr lang="en-AU" dirty="0"/>
          </a:p>
        </p:txBody>
      </p:sp>
    </p:spTree>
    <p:extLst>
      <p:ext uri="{BB962C8B-B14F-4D97-AF65-F5344CB8AC3E}">
        <p14:creationId xmlns:p14="http://schemas.microsoft.com/office/powerpoint/2010/main" val="30231154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hlinkClick r:id="rId2" action="ppaction://hlinkfile"/>
              </a:rPr>
              <a:t>PURPOSES for writing chart.doc</a:t>
            </a:r>
            <a:endParaRPr lang="en-AU" dirty="0" smtClean="0"/>
          </a:p>
          <a:p>
            <a:r>
              <a:rPr lang="en-AU" dirty="0" smtClean="0">
                <a:hlinkClick r:id="rId3" action="ppaction://hlinkfile"/>
              </a:rPr>
              <a:t>Persuasive Unit</a:t>
            </a:r>
            <a:endParaRPr lang="en-AU" dirty="0" smtClean="0"/>
          </a:p>
          <a:p>
            <a:r>
              <a:rPr lang="en-AU" dirty="0" err="1" smtClean="0">
                <a:hlinkClick r:id="rId4" action="ppaction://hlinkfile"/>
              </a:rPr>
              <a:t>Whystudentsshouldeatbrkfst</a:t>
            </a:r>
            <a:endParaRPr lang="en-AU" dirty="0" smtClean="0"/>
          </a:p>
          <a:p>
            <a:r>
              <a:rPr lang="en-AU" dirty="0" smtClean="0">
                <a:hlinkClick r:id="rId5" action="ppaction://hlinkfile"/>
              </a:rPr>
              <a:t>Fletcher_embedded.pdf</a:t>
            </a:r>
            <a:endParaRPr lang="en-AU" dirty="0" smtClean="0"/>
          </a:p>
          <a:p>
            <a:endParaRPr lang="en-AU" dirty="0" smtClean="0"/>
          </a:p>
        </p:txBody>
      </p:sp>
      <p:sp>
        <p:nvSpPr>
          <p:cNvPr id="2" name="Title 1"/>
          <p:cNvSpPr>
            <a:spLocks noGrp="1"/>
          </p:cNvSpPr>
          <p:nvPr>
            <p:ph type="title"/>
          </p:nvPr>
        </p:nvSpPr>
        <p:spPr/>
        <p:txBody>
          <a:bodyPr/>
          <a:lstStyle/>
          <a:p>
            <a:r>
              <a:rPr lang="en-AU" dirty="0" smtClean="0"/>
              <a:t>Resources</a:t>
            </a:r>
            <a:endParaRPr lang="en-AU" dirty="0"/>
          </a:p>
        </p:txBody>
      </p:sp>
    </p:spTree>
    <p:extLst>
      <p:ext uri="{BB962C8B-B14F-4D97-AF65-F5344CB8AC3E}">
        <p14:creationId xmlns:p14="http://schemas.microsoft.com/office/powerpoint/2010/main" val="16486345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2323652"/>
            <a:ext cx="7200916" cy="3508977"/>
          </a:xfrm>
        </p:spPr>
        <p:txBody>
          <a:bodyPr>
            <a:normAutofit fontScale="92500" lnSpcReduction="10000"/>
          </a:bodyPr>
          <a:lstStyle/>
          <a:p>
            <a:r>
              <a:rPr lang="en-AU" sz="2100" dirty="0"/>
              <a:t>Annemarie Johnson:  </a:t>
            </a:r>
            <a:r>
              <a:rPr lang="en-AU" sz="2100" i="1" dirty="0"/>
              <a:t>Mentor Texts: Using Children’s Literature and </a:t>
            </a:r>
            <a:r>
              <a:rPr lang="en-AU" sz="2100" i="1" dirty="0" err="1"/>
              <a:t>Modeling</a:t>
            </a:r>
            <a:r>
              <a:rPr lang="en-AU" sz="2100" i="1" dirty="0"/>
              <a:t> to Improve Student Writing Grades 3 and </a:t>
            </a:r>
            <a:r>
              <a:rPr lang="en-AU" sz="2100" i="1" dirty="0" smtClean="0"/>
              <a:t>Up</a:t>
            </a:r>
            <a:endParaRPr lang="en-AU" sz="2100" dirty="0"/>
          </a:p>
          <a:p>
            <a:r>
              <a:rPr lang="en-AU" sz="2100" dirty="0"/>
              <a:t>Mike Bunn</a:t>
            </a:r>
            <a:r>
              <a:rPr lang="en-AU" sz="2100" i="1" dirty="0"/>
              <a:t>:  How to Read Like a Writer </a:t>
            </a:r>
            <a:endParaRPr lang="en-AU" sz="2100" i="1" dirty="0" smtClean="0"/>
          </a:p>
          <a:p>
            <a:r>
              <a:rPr lang="en-AU" sz="2100" dirty="0"/>
              <a:t>Harvey, Stephanie, and </a:t>
            </a:r>
            <a:r>
              <a:rPr lang="en-AU" sz="2100" dirty="0" err="1" smtClean="0"/>
              <a:t>Goudvis,Anne</a:t>
            </a:r>
            <a:r>
              <a:rPr lang="en-AU" sz="2100" dirty="0"/>
              <a:t>. Strategies That Work: </a:t>
            </a:r>
            <a:r>
              <a:rPr lang="en-AU" sz="2100" dirty="0" smtClean="0"/>
              <a:t>Teaching Comprehension </a:t>
            </a:r>
            <a:r>
              <a:rPr lang="en-AU" sz="2100" dirty="0"/>
              <a:t>to </a:t>
            </a:r>
            <a:r>
              <a:rPr lang="en-AU" sz="2100" dirty="0" smtClean="0"/>
              <a:t>Enhance Understanding</a:t>
            </a:r>
            <a:r>
              <a:rPr lang="en-AU" sz="2100" dirty="0"/>
              <a:t>. Portland, </a:t>
            </a:r>
            <a:r>
              <a:rPr lang="en-AU" sz="2100" dirty="0" smtClean="0"/>
              <a:t>Maine: </a:t>
            </a:r>
            <a:r>
              <a:rPr lang="en-AU" sz="2100" dirty="0" err="1" smtClean="0"/>
              <a:t>Stenhouse</a:t>
            </a:r>
            <a:r>
              <a:rPr lang="en-AU" sz="2100" dirty="0"/>
              <a:t>, 2000.</a:t>
            </a:r>
          </a:p>
          <a:p>
            <a:r>
              <a:rPr lang="en-AU" sz="2100" dirty="0"/>
              <a:t>Miller, Debbie. Reading with </a:t>
            </a:r>
            <a:r>
              <a:rPr lang="en-AU" sz="2100" dirty="0" smtClean="0"/>
              <a:t>Meaning. Portland</a:t>
            </a:r>
            <a:r>
              <a:rPr lang="en-AU" sz="2100" dirty="0"/>
              <a:t>, Maine: </a:t>
            </a:r>
            <a:r>
              <a:rPr lang="en-AU" sz="2100" dirty="0" err="1"/>
              <a:t>Stenhouse</a:t>
            </a:r>
            <a:r>
              <a:rPr lang="en-AU" sz="2100" dirty="0"/>
              <a:t>, 2002</a:t>
            </a:r>
          </a:p>
          <a:p>
            <a:r>
              <a:rPr lang="en-AU" sz="2100" dirty="0"/>
              <a:t>Hoyt, Linda. Spotlight on </a:t>
            </a:r>
            <a:r>
              <a:rPr lang="en-AU" sz="2100" dirty="0" err="1" smtClean="0"/>
              <a:t>Comprehension:Building</a:t>
            </a:r>
            <a:r>
              <a:rPr lang="en-AU" sz="2100" dirty="0" smtClean="0"/>
              <a:t> </a:t>
            </a:r>
            <a:r>
              <a:rPr lang="en-AU" sz="2100" dirty="0"/>
              <a:t>a Literacy of </a:t>
            </a:r>
            <a:r>
              <a:rPr lang="en-AU" sz="2100" dirty="0" smtClean="0"/>
              <a:t>Thoughtfulness. Portsmouth</a:t>
            </a:r>
            <a:r>
              <a:rPr lang="en-AU" sz="2100" dirty="0"/>
              <a:t>, NH: Heinemann, </a:t>
            </a:r>
            <a:r>
              <a:rPr lang="en-AU" sz="2100" dirty="0" smtClean="0"/>
              <a:t>2005</a:t>
            </a:r>
          </a:p>
          <a:p>
            <a:r>
              <a:rPr lang="en-US" sz="2100" dirty="0">
                <a:cs typeface="American Typewriter"/>
              </a:rPr>
              <a:t>Laurie </a:t>
            </a:r>
            <a:r>
              <a:rPr lang="en-US" sz="2100" dirty="0" err="1" smtClean="0">
                <a:cs typeface="American Typewriter"/>
              </a:rPr>
              <a:t>Stowell</a:t>
            </a:r>
            <a:r>
              <a:rPr lang="en-US" sz="2100" dirty="0" smtClean="0">
                <a:cs typeface="American Typewriter"/>
              </a:rPr>
              <a:t>, San </a:t>
            </a:r>
            <a:r>
              <a:rPr lang="en-US" sz="2100" dirty="0">
                <a:cs typeface="American Typewriter"/>
              </a:rPr>
              <a:t>Marcos Writing </a:t>
            </a:r>
            <a:r>
              <a:rPr lang="en-US" sz="2100" dirty="0" smtClean="0">
                <a:cs typeface="American Typewriter"/>
              </a:rPr>
              <a:t>Project, Cal </a:t>
            </a:r>
            <a:r>
              <a:rPr lang="en-US" sz="2100" dirty="0">
                <a:cs typeface="American Typewriter"/>
              </a:rPr>
              <a:t>State </a:t>
            </a:r>
            <a:r>
              <a:rPr lang="en-US" sz="2100" dirty="0" smtClean="0">
                <a:cs typeface="American Typewriter"/>
              </a:rPr>
              <a:t>San Marcos</a:t>
            </a:r>
            <a:r>
              <a:rPr lang="en-US" sz="2100" dirty="0">
                <a:cs typeface="American Typewriter"/>
              </a:rPr>
              <a:t/>
            </a:r>
            <a:br>
              <a:rPr lang="en-US" sz="2100" dirty="0">
                <a:cs typeface="American Typewriter"/>
              </a:rPr>
            </a:br>
            <a:endParaRPr lang="en-AU" sz="2100" dirty="0"/>
          </a:p>
          <a:p>
            <a:pPr marL="68580" indent="0">
              <a:buNone/>
            </a:pPr>
            <a:endParaRPr lang="en-AU" dirty="0"/>
          </a:p>
        </p:txBody>
      </p:sp>
      <p:sp>
        <p:nvSpPr>
          <p:cNvPr id="2" name="Title 1"/>
          <p:cNvSpPr>
            <a:spLocks noGrp="1"/>
          </p:cNvSpPr>
          <p:nvPr>
            <p:ph type="title"/>
          </p:nvPr>
        </p:nvSpPr>
        <p:spPr/>
        <p:txBody>
          <a:bodyPr/>
          <a:lstStyle/>
          <a:p>
            <a:r>
              <a:rPr lang="en-AU" dirty="0" smtClean="0"/>
              <a:t>References</a:t>
            </a:r>
            <a:endParaRPr lang="en-AU" dirty="0"/>
          </a:p>
        </p:txBody>
      </p:sp>
    </p:spTree>
    <p:extLst>
      <p:ext uri="{BB962C8B-B14F-4D97-AF65-F5344CB8AC3E}">
        <p14:creationId xmlns:p14="http://schemas.microsoft.com/office/powerpoint/2010/main" val="364594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00808"/>
            <a:ext cx="7408333" cy="4752528"/>
          </a:xfrm>
        </p:spPr>
        <p:txBody>
          <a:bodyPr>
            <a:normAutofit fontScale="25000" lnSpcReduction="20000"/>
          </a:bodyPr>
          <a:lstStyle/>
          <a:p>
            <a:pPr marL="0" indent="0">
              <a:buNone/>
            </a:pPr>
            <a:r>
              <a:rPr lang="en-US" sz="3200" dirty="0"/>
              <a:t/>
            </a:r>
            <a:br>
              <a:rPr lang="en-US" sz="3200" dirty="0"/>
            </a:br>
            <a:r>
              <a:rPr lang="en-US" sz="8000" dirty="0"/>
              <a:t>Every day of the year, over 4000 children under five years old die from water-borne diseases such as typhoid, diarrhea and cholera.</a:t>
            </a:r>
            <a:endParaRPr lang="en-AU" sz="8000" dirty="0"/>
          </a:p>
          <a:p>
            <a:pPr marL="0" indent="0">
              <a:buNone/>
            </a:pPr>
            <a:endParaRPr lang="en-US" sz="8000" dirty="0" smtClean="0"/>
          </a:p>
          <a:p>
            <a:pPr marL="0" indent="0">
              <a:buNone/>
            </a:pPr>
            <a:r>
              <a:rPr lang="en-US" sz="8000" dirty="0" err="1" smtClean="0"/>
              <a:t>Thanh</a:t>
            </a:r>
            <a:r>
              <a:rPr lang="en-US" sz="8000" dirty="0" smtClean="0"/>
              <a:t> </a:t>
            </a:r>
            <a:r>
              <a:rPr lang="en-US" sz="8000" dirty="0"/>
              <a:t>and Lee live in the mountains of northern Vietnam, a remote area where Red Cross is working with local communities and schools to provide hygiene education and install clean water and sanitation systems.</a:t>
            </a:r>
            <a:endParaRPr lang="en-AU" sz="8000" dirty="0"/>
          </a:p>
          <a:p>
            <a:pPr marL="0" indent="0">
              <a:buNone/>
            </a:pPr>
            <a:endParaRPr lang="en-US" sz="8000" dirty="0" smtClean="0"/>
          </a:p>
          <a:p>
            <a:pPr marL="0" indent="0">
              <a:buNone/>
            </a:pPr>
            <a:r>
              <a:rPr lang="en-US" sz="8000" dirty="0" smtClean="0"/>
              <a:t>This </a:t>
            </a:r>
            <a:r>
              <a:rPr lang="en-US" sz="8000" dirty="0"/>
              <a:t>is just one of the many things your donation can do.</a:t>
            </a:r>
            <a:endParaRPr lang="en-AU" sz="8000" dirty="0"/>
          </a:p>
          <a:p>
            <a:pPr marL="0" indent="0">
              <a:buNone/>
            </a:pPr>
            <a:endParaRPr lang="en-US" sz="8000" dirty="0" smtClean="0"/>
          </a:p>
          <a:p>
            <a:pPr marL="0" indent="0">
              <a:buNone/>
            </a:pPr>
            <a:r>
              <a:rPr lang="en-US" sz="8000" dirty="0" smtClean="0"/>
              <a:t>Your </a:t>
            </a:r>
            <a:r>
              <a:rPr lang="en-US" sz="8000" dirty="0"/>
              <a:t>gift can save children’s lives by bringing clean, safe water for drinking, cooking and washing to remote communities in countries including Vietnam, Timor-Leste, Laos or Cambodia.</a:t>
            </a:r>
            <a:endParaRPr lang="en-AU" sz="8000" dirty="0"/>
          </a:p>
          <a:p>
            <a:pPr marL="0" indent="0">
              <a:buNone/>
            </a:pPr>
            <a:endParaRPr lang="en-US" sz="8000" dirty="0" smtClean="0"/>
          </a:p>
          <a:p>
            <a:pPr marL="0" indent="0">
              <a:buNone/>
            </a:pPr>
            <a:r>
              <a:rPr lang="en-US" sz="8000" dirty="0" smtClean="0"/>
              <a:t>Gifts </a:t>
            </a:r>
            <a:r>
              <a:rPr lang="en-US" sz="8000" dirty="0"/>
              <a:t>that are always just what they need</a:t>
            </a:r>
            <a:r>
              <a:rPr lang="en-US" sz="8000" dirty="0" smtClean="0"/>
              <a:t>.</a:t>
            </a:r>
          </a:p>
          <a:p>
            <a:endParaRPr lang="en-US" dirty="0"/>
          </a:p>
          <a:p>
            <a:endParaRPr lang="en-US" dirty="0" smtClean="0"/>
          </a:p>
          <a:p>
            <a:endParaRPr lang="en-AU" dirty="0"/>
          </a:p>
          <a:p>
            <a:pPr algn="r"/>
            <a:r>
              <a:rPr lang="en-US" sz="6400" b="1" dirty="0"/>
              <a:t>Advertisement for Australian Red Cross.</a:t>
            </a:r>
            <a:endParaRPr lang="en-AU" sz="6400" dirty="0"/>
          </a:p>
          <a:p>
            <a:r>
              <a:rPr lang="en-US" dirty="0"/>
              <a:t/>
            </a:r>
            <a:br>
              <a:rPr lang="en-US" dirty="0"/>
            </a:br>
            <a:endParaRPr lang="en-AU" dirty="0"/>
          </a:p>
        </p:txBody>
      </p:sp>
      <p:sp>
        <p:nvSpPr>
          <p:cNvPr id="3" name="Title 2"/>
          <p:cNvSpPr>
            <a:spLocks noGrp="1"/>
          </p:cNvSpPr>
          <p:nvPr>
            <p:ph type="title"/>
          </p:nvPr>
        </p:nvSpPr>
        <p:spPr/>
        <p:txBody>
          <a:bodyPr>
            <a:normAutofit fontScale="90000"/>
          </a:bodyPr>
          <a:lstStyle/>
          <a:p>
            <a:r>
              <a:rPr lang="en-US" b="1" dirty="0"/>
              <a:t>She doesn’t need a doll, she needs drinking water.</a:t>
            </a:r>
            <a:r>
              <a:rPr lang="en-AU" dirty="0"/>
              <a:t/>
            </a:r>
            <a:br>
              <a:rPr lang="en-AU" dirty="0"/>
            </a:br>
            <a:endParaRPr lang="en-AU" dirty="0"/>
          </a:p>
        </p:txBody>
      </p:sp>
    </p:spTree>
    <p:extLst>
      <p:ext uri="{BB962C8B-B14F-4D97-AF65-F5344CB8AC3E}">
        <p14:creationId xmlns:p14="http://schemas.microsoft.com/office/powerpoint/2010/main" val="2895558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196752"/>
            <a:ext cx="7408333" cy="5661248"/>
          </a:xfrm>
        </p:spPr>
        <p:txBody>
          <a:bodyPr>
            <a:normAutofit fontScale="25000" lnSpcReduction="20000"/>
          </a:bodyPr>
          <a:lstStyle/>
          <a:p>
            <a:r>
              <a:rPr lang="en-US" dirty="0">
                <a:solidFill>
                  <a:schemeClr val="tx1"/>
                </a:solidFill>
              </a:rPr>
              <a:t> </a:t>
            </a:r>
            <a:endParaRPr lang="en-AU" dirty="0">
              <a:solidFill>
                <a:schemeClr val="tx1"/>
              </a:solidFill>
            </a:endParaRPr>
          </a:p>
          <a:p>
            <a:pPr lvl="0"/>
            <a:r>
              <a:rPr lang="en-US" sz="5200" dirty="0">
                <a:solidFill>
                  <a:schemeClr val="tx1"/>
                </a:solidFill>
              </a:rPr>
              <a:t>What do you see in the picture? List all of the things you can see.</a:t>
            </a:r>
            <a:endParaRPr lang="en-AU" sz="5200" dirty="0">
              <a:solidFill>
                <a:schemeClr val="tx1"/>
              </a:solidFill>
            </a:endParaRPr>
          </a:p>
          <a:p>
            <a:r>
              <a:rPr lang="en-US" sz="5200" dirty="0">
                <a:solidFill>
                  <a:schemeClr val="tx1"/>
                </a:solidFill>
              </a:rPr>
              <a:t> </a:t>
            </a:r>
            <a:endParaRPr lang="en-AU" sz="5200" dirty="0">
              <a:solidFill>
                <a:schemeClr val="tx1"/>
              </a:solidFill>
            </a:endParaRPr>
          </a:p>
          <a:p>
            <a:pPr lvl="0"/>
            <a:r>
              <a:rPr lang="en-US" sz="5200" dirty="0">
                <a:solidFill>
                  <a:schemeClr val="tx1"/>
                </a:solidFill>
              </a:rPr>
              <a:t>What are the names of the children in the photograph?</a:t>
            </a:r>
            <a:endParaRPr lang="en-AU" sz="5200" dirty="0">
              <a:solidFill>
                <a:schemeClr val="tx1"/>
              </a:solidFill>
            </a:endParaRPr>
          </a:p>
          <a:p>
            <a:pPr lvl="0"/>
            <a:endParaRPr lang="en-US" sz="5200" dirty="0" smtClean="0">
              <a:solidFill>
                <a:schemeClr val="tx1"/>
              </a:solidFill>
            </a:endParaRPr>
          </a:p>
          <a:p>
            <a:pPr lvl="0"/>
            <a:r>
              <a:rPr lang="en-US" sz="5200" dirty="0">
                <a:solidFill>
                  <a:schemeClr val="tx1"/>
                </a:solidFill>
              </a:rPr>
              <a:t> If a disease is ‘water-borne’ what does this mean? </a:t>
            </a:r>
            <a:endParaRPr lang="en-AU" sz="5200" dirty="0">
              <a:solidFill>
                <a:schemeClr val="tx1"/>
              </a:solidFill>
            </a:endParaRPr>
          </a:p>
          <a:p>
            <a:endParaRPr lang="en-AU" sz="5200" dirty="0">
              <a:solidFill>
                <a:schemeClr val="tx1"/>
              </a:solidFill>
            </a:endParaRPr>
          </a:p>
          <a:p>
            <a:pPr lvl="0"/>
            <a:r>
              <a:rPr lang="en-US" sz="5200" dirty="0">
                <a:solidFill>
                  <a:schemeClr val="tx1"/>
                </a:solidFill>
              </a:rPr>
              <a:t>What would you expect to happen during ‘hygiene education’?</a:t>
            </a:r>
            <a:endParaRPr lang="en-AU" sz="5200" dirty="0">
              <a:solidFill>
                <a:schemeClr val="tx1"/>
              </a:solidFill>
            </a:endParaRPr>
          </a:p>
          <a:p>
            <a:r>
              <a:rPr lang="en-US" sz="5200" dirty="0">
                <a:solidFill>
                  <a:schemeClr val="tx1"/>
                </a:solidFill>
              </a:rPr>
              <a:t> </a:t>
            </a:r>
            <a:endParaRPr lang="en-AU" sz="5200" dirty="0">
              <a:solidFill>
                <a:schemeClr val="tx1"/>
              </a:solidFill>
            </a:endParaRPr>
          </a:p>
          <a:p>
            <a:pPr lvl="0"/>
            <a:r>
              <a:rPr lang="en-US" sz="5200" dirty="0">
                <a:solidFill>
                  <a:schemeClr val="tx1"/>
                </a:solidFill>
              </a:rPr>
              <a:t>Can you locate these countries on a map of the world: Vietnam, Timor-Leste, Laos and Cambodia?</a:t>
            </a:r>
            <a:endParaRPr lang="en-AU" sz="5200" dirty="0">
              <a:solidFill>
                <a:schemeClr val="tx1"/>
              </a:solidFill>
            </a:endParaRPr>
          </a:p>
          <a:p>
            <a:r>
              <a:rPr lang="en-US" sz="5200" dirty="0">
                <a:solidFill>
                  <a:schemeClr val="tx1"/>
                </a:solidFill>
              </a:rPr>
              <a:t> </a:t>
            </a:r>
            <a:endParaRPr lang="en-AU" sz="5200" dirty="0">
              <a:solidFill>
                <a:schemeClr val="tx1"/>
              </a:solidFill>
            </a:endParaRPr>
          </a:p>
          <a:p>
            <a:pPr lvl="0"/>
            <a:r>
              <a:rPr lang="en-US" sz="5200" dirty="0">
                <a:solidFill>
                  <a:schemeClr val="tx1"/>
                </a:solidFill>
              </a:rPr>
              <a:t>What do you think causes the diseases? </a:t>
            </a:r>
            <a:endParaRPr lang="en-AU" sz="5200" dirty="0">
              <a:solidFill>
                <a:schemeClr val="tx1"/>
              </a:solidFill>
            </a:endParaRPr>
          </a:p>
          <a:p>
            <a:r>
              <a:rPr lang="en-US" sz="5200" dirty="0">
                <a:solidFill>
                  <a:schemeClr val="tx1"/>
                </a:solidFill>
              </a:rPr>
              <a:t> </a:t>
            </a:r>
            <a:endParaRPr lang="en-AU" sz="5200" dirty="0">
              <a:solidFill>
                <a:schemeClr val="tx1"/>
              </a:solidFill>
            </a:endParaRPr>
          </a:p>
          <a:p>
            <a:pPr lvl="0"/>
            <a:r>
              <a:rPr lang="en-US" sz="5200" dirty="0">
                <a:solidFill>
                  <a:schemeClr val="tx1"/>
                </a:solidFill>
              </a:rPr>
              <a:t>Do you think </a:t>
            </a:r>
            <a:r>
              <a:rPr lang="en-US" sz="5200" dirty="0" err="1">
                <a:solidFill>
                  <a:schemeClr val="tx1"/>
                </a:solidFill>
              </a:rPr>
              <a:t>Thunh</a:t>
            </a:r>
            <a:r>
              <a:rPr lang="en-US" sz="5200" dirty="0">
                <a:solidFill>
                  <a:schemeClr val="tx1"/>
                </a:solidFill>
              </a:rPr>
              <a:t> and Lee actually live in a remote area of Vietnam? What makes you think this?</a:t>
            </a:r>
            <a:endParaRPr lang="en-AU" sz="5200" dirty="0">
              <a:solidFill>
                <a:schemeClr val="tx1"/>
              </a:solidFill>
            </a:endParaRPr>
          </a:p>
          <a:p>
            <a:r>
              <a:rPr lang="en-US" sz="5200" dirty="0">
                <a:solidFill>
                  <a:schemeClr val="tx1"/>
                </a:solidFill>
              </a:rPr>
              <a:t> </a:t>
            </a:r>
            <a:endParaRPr lang="en-AU" sz="5200" dirty="0">
              <a:solidFill>
                <a:schemeClr val="tx1"/>
              </a:solidFill>
            </a:endParaRPr>
          </a:p>
          <a:p>
            <a:pPr lvl="0"/>
            <a:r>
              <a:rPr lang="en-US" sz="5200" dirty="0">
                <a:solidFill>
                  <a:schemeClr val="tx1"/>
                </a:solidFill>
              </a:rPr>
              <a:t>What do the red tapes and bow represent?</a:t>
            </a:r>
            <a:endParaRPr lang="en-AU" sz="5200" dirty="0">
              <a:solidFill>
                <a:schemeClr val="tx1"/>
              </a:solidFill>
            </a:endParaRPr>
          </a:p>
          <a:p>
            <a:r>
              <a:rPr lang="en-US" sz="5200" dirty="0">
                <a:solidFill>
                  <a:schemeClr val="tx1"/>
                </a:solidFill>
              </a:rPr>
              <a:t> </a:t>
            </a:r>
            <a:endParaRPr lang="en-AU" sz="5200" dirty="0">
              <a:solidFill>
                <a:schemeClr val="tx1"/>
              </a:solidFill>
            </a:endParaRPr>
          </a:p>
          <a:p>
            <a:r>
              <a:rPr lang="en-US" sz="5200" dirty="0">
                <a:solidFill>
                  <a:schemeClr val="tx1"/>
                </a:solidFill>
              </a:rPr>
              <a:t>What are the tapes red and not blue or green or yellow</a:t>
            </a:r>
            <a:r>
              <a:rPr lang="en-US" sz="5200" dirty="0" smtClean="0">
                <a:solidFill>
                  <a:schemeClr val="tx1"/>
                </a:solidFill>
              </a:rPr>
              <a:t>?</a:t>
            </a:r>
            <a:r>
              <a:rPr lang="en-US" sz="5200" b="1" dirty="0">
                <a:solidFill>
                  <a:schemeClr val="tx1"/>
                </a:solidFill>
              </a:rPr>
              <a:t> </a:t>
            </a:r>
            <a:endParaRPr lang="en-US" sz="5200" b="1" dirty="0" smtClean="0">
              <a:solidFill>
                <a:schemeClr val="tx1"/>
              </a:solidFill>
            </a:endParaRPr>
          </a:p>
          <a:p>
            <a:endParaRPr lang="en-US" sz="5200" b="1" dirty="0">
              <a:solidFill>
                <a:schemeClr val="tx1"/>
              </a:solidFill>
            </a:endParaRPr>
          </a:p>
          <a:p>
            <a:r>
              <a:rPr lang="en-US" sz="5200" b="1" dirty="0" smtClean="0">
                <a:solidFill>
                  <a:schemeClr val="tx1"/>
                </a:solidFill>
              </a:rPr>
              <a:t>What </a:t>
            </a:r>
            <a:r>
              <a:rPr lang="en-US" sz="5200" b="1" dirty="0">
                <a:solidFill>
                  <a:schemeClr val="tx1"/>
                </a:solidFill>
              </a:rPr>
              <a:t>do you think the statement, “She doesn’t need a doll, she needs drinking water” means?</a:t>
            </a:r>
            <a:endParaRPr lang="en-AU" sz="5200" b="1" dirty="0">
              <a:solidFill>
                <a:schemeClr val="tx1"/>
              </a:solidFill>
            </a:endParaRPr>
          </a:p>
          <a:p>
            <a:pPr marL="0" indent="0">
              <a:buNone/>
            </a:pPr>
            <a:endParaRPr lang="en-AU" sz="5200" dirty="0">
              <a:solidFill>
                <a:schemeClr val="tx1"/>
              </a:solidFill>
            </a:endParaRPr>
          </a:p>
          <a:p>
            <a:pPr lvl="0"/>
            <a:r>
              <a:rPr lang="en-US" sz="5200" dirty="0">
                <a:solidFill>
                  <a:schemeClr val="tx1"/>
                </a:solidFill>
              </a:rPr>
              <a:t>What might be some of the reasons that people donate money to </a:t>
            </a:r>
            <a:r>
              <a:rPr lang="en-US" sz="5200" dirty="0" err="1">
                <a:solidFill>
                  <a:schemeClr val="tx1"/>
                </a:solidFill>
              </a:rPr>
              <a:t>organisations</a:t>
            </a:r>
            <a:r>
              <a:rPr lang="en-US" sz="5200" dirty="0">
                <a:solidFill>
                  <a:schemeClr val="tx1"/>
                </a:solidFill>
              </a:rPr>
              <a:t> such as Red Cross? What might be some reasons some people don’t donate to these </a:t>
            </a:r>
            <a:r>
              <a:rPr lang="en-US" sz="5200" dirty="0" err="1">
                <a:solidFill>
                  <a:schemeClr val="tx1"/>
                </a:solidFill>
              </a:rPr>
              <a:t>organisations</a:t>
            </a:r>
            <a:r>
              <a:rPr lang="en-US" sz="5200" dirty="0">
                <a:solidFill>
                  <a:schemeClr val="tx1"/>
                </a:solidFill>
              </a:rPr>
              <a:t>?</a:t>
            </a:r>
            <a:endParaRPr lang="en-AU" sz="5200" dirty="0">
              <a:solidFill>
                <a:schemeClr val="tx1"/>
              </a:solidFill>
            </a:endParaRPr>
          </a:p>
          <a:p>
            <a:r>
              <a:rPr lang="en-US" sz="5200" dirty="0">
                <a:solidFill>
                  <a:schemeClr val="tx1"/>
                </a:solidFill>
              </a:rPr>
              <a:t> </a:t>
            </a:r>
            <a:endParaRPr lang="en-AU" sz="5200" b="1" dirty="0">
              <a:solidFill>
                <a:schemeClr val="tx1"/>
              </a:solidFill>
            </a:endParaRPr>
          </a:p>
          <a:p>
            <a:r>
              <a:rPr lang="en-US" sz="5200" b="1" dirty="0">
                <a:solidFill>
                  <a:schemeClr val="tx1"/>
                </a:solidFill>
              </a:rPr>
              <a:t>Key Question</a:t>
            </a:r>
            <a:endParaRPr lang="en-AU" sz="5200" b="1" dirty="0">
              <a:solidFill>
                <a:schemeClr val="tx1"/>
              </a:solidFill>
            </a:endParaRPr>
          </a:p>
          <a:p>
            <a:r>
              <a:rPr lang="en-US" sz="5200" b="1" dirty="0">
                <a:solidFill>
                  <a:schemeClr val="tx1"/>
                </a:solidFill>
              </a:rPr>
              <a:t>Should we give money and support to </a:t>
            </a:r>
            <a:r>
              <a:rPr lang="en-US" sz="5200" b="1" dirty="0" err="1">
                <a:solidFill>
                  <a:schemeClr val="tx1"/>
                </a:solidFill>
              </a:rPr>
              <a:t>organisations</a:t>
            </a:r>
            <a:r>
              <a:rPr lang="en-US" sz="5200" b="1" dirty="0">
                <a:solidFill>
                  <a:schemeClr val="tx1"/>
                </a:solidFill>
              </a:rPr>
              <a:t> that help people suffering hardship in other countries? Explain your thinking and give reasons for your statements</a:t>
            </a:r>
            <a:endParaRPr lang="en-AU" sz="5200" b="1" dirty="0">
              <a:solidFill>
                <a:schemeClr val="tx1"/>
              </a:solidFill>
            </a:endParaRPr>
          </a:p>
        </p:txBody>
      </p:sp>
      <p:sp>
        <p:nvSpPr>
          <p:cNvPr id="3" name="Title 2"/>
          <p:cNvSpPr>
            <a:spLocks noGrp="1"/>
          </p:cNvSpPr>
          <p:nvPr>
            <p:ph type="title"/>
          </p:nvPr>
        </p:nvSpPr>
        <p:spPr>
          <a:xfrm>
            <a:off x="457200" y="338328"/>
            <a:ext cx="8229600" cy="714408"/>
          </a:xfrm>
        </p:spPr>
        <p:txBody>
          <a:bodyPr>
            <a:normAutofit fontScale="90000"/>
          </a:bodyPr>
          <a:lstStyle/>
          <a:p>
            <a:r>
              <a:rPr lang="en-US" b="1" dirty="0"/>
              <a:t>CLASSROOM DISCUSSION</a:t>
            </a:r>
            <a:r>
              <a:rPr lang="en-AU" dirty="0"/>
              <a:t/>
            </a:r>
            <a:br>
              <a:rPr lang="en-AU" dirty="0"/>
            </a:br>
            <a:endParaRPr lang="en-AU" dirty="0"/>
          </a:p>
        </p:txBody>
      </p:sp>
    </p:spTree>
    <p:extLst>
      <p:ext uri="{BB962C8B-B14F-4D97-AF65-F5344CB8AC3E}">
        <p14:creationId xmlns:p14="http://schemas.microsoft.com/office/powerpoint/2010/main" val="567644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sz="3600" b="1" dirty="0" smtClean="0"/>
              <a:t>Reflect</a:t>
            </a:r>
          </a:p>
          <a:p>
            <a:pPr marL="0" indent="0">
              <a:buNone/>
            </a:pPr>
            <a:r>
              <a:rPr lang="en-AU" dirty="0" smtClean="0"/>
              <a:t>What am I going to do with this information that we have worked on today back at school?</a:t>
            </a:r>
          </a:p>
          <a:p>
            <a:pPr marL="0" indent="0">
              <a:buNone/>
            </a:pPr>
            <a:r>
              <a:rPr lang="en-AU" b="1" i="1" dirty="0" smtClean="0"/>
              <a:t>Reflective writing – 2 minutes</a:t>
            </a:r>
          </a:p>
          <a:p>
            <a:pPr marL="0" indent="0">
              <a:buNone/>
            </a:pPr>
            <a:endParaRPr lang="en-AU" b="1" i="1" dirty="0"/>
          </a:p>
        </p:txBody>
      </p:sp>
      <p:sp>
        <p:nvSpPr>
          <p:cNvPr id="3" name="Title 2"/>
          <p:cNvSpPr>
            <a:spLocks noGrp="1"/>
          </p:cNvSpPr>
          <p:nvPr>
            <p:ph type="title"/>
          </p:nvPr>
        </p:nvSpPr>
        <p:spPr/>
        <p:txBody>
          <a:bodyPr/>
          <a:lstStyle/>
          <a:p>
            <a:r>
              <a:rPr lang="en-AU" dirty="0" smtClean="0"/>
              <a:t>Back at School</a:t>
            </a:r>
            <a:endParaRPr lang="en-AU" dirty="0"/>
          </a:p>
        </p:txBody>
      </p:sp>
    </p:spTree>
    <p:extLst>
      <p:ext uri="{BB962C8B-B14F-4D97-AF65-F5344CB8AC3E}">
        <p14:creationId xmlns:p14="http://schemas.microsoft.com/office/powerpoint/2010/main" val="4563880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577471564"/>
              </p:ext>
            </p:extLst>
          </p:nvPr>
        </p:nvGraphicFramePr>
        <p:xfrm>
          <a:off x="251520" y="692696"/>
          <a:ext cx="8352930" cy="5760641"/>
        </p:xfrm>
        <a:graphic>
          <a:graphicData uri="http://schemas.openxmlformats.org/drawingml/2006/table">
            <a:tbl>
              <a:tblPr firstRow="1" bandRow="1">
                <a:tableStyleId>{5C22544A-7EE6-4342-B048-85BDC9FD1C3A}</a:tableStyleId>
              </a:tblPr>
              <a:tblGrid>
                <a:gridCol w="1670586"/>
                <a:gridCol w="1670586"/>
                <a:gridCol w="1670586"/>
                <a:gridCol w="1670586"/>
                <a:gridCol w="1670586"/>
              </a:tblGrid>
              <a:tr h="1430228">
                <a:tc>
                  <a:txBody>
                    <a:bodyPr/>
                    <a:lstStyle/>
                    <a:p>
                      <a:r>
                        <a:rPr lang="en-AU" dirty="0" smtClean="0"/>
                        <a:t>What do my teachers need to know next</a:t>
                      </a:r>
                      <a:endParaRPr lang="en-AU" dirty="0"/>
                    </a:p>
                  </a:txBody>
                  <a:tcPr/>
                </a:tc>
                <a:tc>
                  <a:txBody>
                    <a:bodyPr/>
                    <a:lstStyle/>
                    <a:p>
                      <a:r>
                        <a:rPr lang="en-AU" dirty="0" smtClean="0"/>
                        <a:t>What will help</a:t>
                      </a:r>
                      <a:endParaRPr lang="en-AU" dirty="0"/>
                    </a:p>
                  </a:txBody>
                  <a:tcPr/>
                </a:tc>
                <a:tc>
                  <a:txBody>
                    <a:bodyPr/>
                    <a:lstStyle/>
                    <a:p>
                      <a:r>
                        <a:rPr lang="en-AU" dirty="0" smtClean="0"/>
                        <a:t>Who I will work with </a:t>
                      </a:r>
                      <a:endParaRPr lang="en-AU" dirty="0"/>
                    </a:p>
                  </a:txBody>
                  <a:tcPr/>
                </a:tc>
                <a:tc>
                  <a:txBody>
                    <a:bodyPr/>
                    <a:lstStyle/>
                    <a:p>
                      <a:r>
                        <a:rPr lang="en-AU" dirty="0" smtClean="0"/>
                        <a:t>What I will do</a:t>
                      </a:r>
                      <a:endParaRPr lang="en-AU" dirty="0"/>
                    </a:p>
                  </a:txBody>
                  <a:tcPr/>
                </a:tc>
                <a:tc>
                  <a:txBody>
                    <a:bodyPr/>
                    <a:lstStyle/>
                    <a:p>
                      <a:r>
                        <a:rPr lang="en-AU" dirty="0" smtClean="0"/>
                        <a:t>What help I will  need</a:t>
                      </a:r>
                      <a:endParaRPr lang="en-AU" dirty="0"/>
                    </a:p>
                  </a:txBody>
                  <a:tcPr/>
                </a:tc>
              </a:tr>
              <a:tr h="580037">
                <a:tc>
                  <a:txBody>
                    <a:bodyPr/>
                    <a:lstStyle/>
                    <a:p>
                      <a:endParaRPr lang="en-AU" dirty="0"/>
                    </a:p>
                  </a:txBody>
                  <a:tcPr/>
                </a:tc>
                <a:tc>
                  <a:txBody>
                    <a:bodyPr/>
                    <a:lstStyle/>
                    <a:p>
                      <a:endParaRPr lang="en-AU"/>
                    </a:p>
                  </a:txBody>
                  <a:tcPr/>
                </a:tc>
                <a:tc>
                  <a:txBody>
                    <a:bodyPr/>
                    <a:lstStyle/>
                    <a:p>
                      <a:endParaRPr lang="en-AU" dirty="0"/>
                    </a:p>
                  </a:txBody>
                  <a:tcPr/>
                </a:tc>
                <a:tc>
                  <a:txBody>
                    <a:bodyPr/>
                    <a:lstStyle/>
                    <a:p>
                      <a:endParaRPr lang="en-AU" dirty="0"/>
                    </a:p>
                  </a:txBody>
                  <a:tcPr/>
                </a:tc>
                <a:tc>
                  <a:txBody>
                    <a:bodyPr/>
                    <a:lstStyle/>
                    <a:p>
                      <a:endParaRPr lang="en-AU" dirty="0"/>
                    </a:p>
                  </a:txBody>
                  <a:tcPr/>
                </a:tc>
              </a:tr>
              <a:tr h="580037">
                <a:tc>
                  <a:txBody>
                    <a:bodyPr/>
                    <a:lstStyle/>
                    <a:p>
                      <a:endParaRPr lang="en-AU"/>
                    </a:p>
                  </a:txBody>
                  <a:tcPr/>
                </a:tc>
                <a:tc>
                  <a:txBody>
                    <a:bodyPr/>
                    <a:lstStyle/>
                    <a:p>
                      <a:endParaRPr lang="en-AU"/>
                    </a:p>
                  </a:txBody>
                  <a:tcPr/>
                </a:tc>
                <a:tc>
                  <a:txBody>
                    <a:bodyPr/>
                    <a:lstStyle/>
                    <a:p>
                      <a:endParaRPr lang="en-AU"/>
                    </a:p>
                  </a:txBody>
                  <a:tcPr/>
                </a:tc>
                <a:tc>
                  <a:txBody>
                    <a:bodyPr/>
                    <a:lstStyle/>
                    <a:p>
                      <a:endParaRPr lang="en-AU"/>
                    </a:p>
                  </a:txBody>
                  <a:tcPr/>
                </a:tc>
                <a:tc>
                  <a:txBody>
                    <a:bodyPr/>
                    <a:lstStyle/>
                    <a:p>
                      <a:endParaRPr lang="en-AU"/>
                    </a:p>
                  </a:txBody>
                  <a:tcPr/>
                </a:tc>
              </a:tr>
              <a:tr h="1430228">
                <a:tc>
                  <a:txBody>
                    <a:bodyPr/>
                    <a:lstStyle/>
                    <a:p>
                      <a:r>
                        <a:rPr lang="en-AU" dirty="0" smtClean="0"/>
                        <a:t>How I will know I am successful</a:t>
                      </a:r>
                      <a:endParaRPr lang="en-AU" dirty="0"/>
                    </a:p>
                  </a:txBody>
                  <a:tcPr/>
                </a:tc>
                <a:tc>
                  <a:txBody>
                    <a:bodyPr/>
                    <a:lstStyle/>
                    <a:p>
                      <a:r>
                        <a:rPr lang="en-AU" dirty="0" smtClean="0"/>
                        <a:t>What I will follow up with</a:t>
                      </a:r>
                      <a:endParaRPr lang="en-AU" dirty="0"/>
                    </a:p>
                  </a:txBody>
                  <a:tcPr/>
                </a:tc>
                <a:tc>
                  <a:txBody>
                    <a:bodyPr/>
                    <a:lstStyle/>
                    <a:p>
                      <a:endParaRPr lang="en-AU"/>
                    </a:p>
                  </a:txBody>
                  <a:tcPr/>
                </a:tc>
                <a:tc>
                  <a:txBody>
                    <a:bodyPr/>
                    <a:lstStyle/>
                    <a:p>
                      <a:endParaRPr lang="en-AU"/>
                    </a:p>
                  </a:txBody>
                  <a:tcPr/>
                </a:tc>
                <a:tc>
                  <a:txBody>
                    <a:bodyPr/>
                    <a:lstStyle/>
                    <a:p>
                      <a:endParaRPr lang="en-AU" dirty="0"/>
                    </a:p>
                  </a:txBody>
                  <a:tcPr/>
                </a:tc>
              </a:tr>
              <a:tr h="580037">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r h="580037">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r h="580037">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c>
                  <a:txBody>
                    <a:bodyPr/>
                    <a:lstStyle/>
                    <a:p>
                      <a:endParaRPr lang="en-AU" dirty="0"/>
                    </a:p>
                  </a:txBody>
                  <a:tcPr/>
                </a:tc>
              </a:tr>
            </a:tbl>
          </a:graphicData>
        </a:graphic>
      </p:graphicFrame>
    </p:spTree>
    <p:extLst>
      <p:ext uri="{BB962C8B-B14F-4D97-AF65-F5344CB8AC3E}">
        <p14:creationId xmlns:p14="http://schemas.microsoft.com/office/powerpoint/2010/main" val="3221718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700" y="304800"/>
            <a:ext cx="8750300" cy="619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TextBox 1"/>
          <p:cNvSpPr txBox="1">
            <a:spLocks noChangeArrowheads="1"/>
          </p:cNvSpPr>
          <p:nvPr/>
        </p:nvSpPr>
        <p:spPr bwMode="auto">
          <a:xfrm>
            <a:off x="6516216" y="2586037"/>
            <a:ext cx="2057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dirty="0"/>
              <a:t>An increase focus on </a:t>
            </a:r>
            <a:r>
              <a:rPr lang="en-AU" dirty="0" smtClean="0"/>
              <a:t>persuasive writing required by NAPLAN</a:t>
            </a:r>
            <a:endParaRPr lang="en-AU" dirty="0"/>
          </a:p>
        </p:txBody>
      </p:sp>
      <p:sp>
        <p:nvSpPr>
          <p:cNvPr id="3" name="TextBox 2"/>
          <p:cNvSpPr txBox="1">
            <a:spLocks noChangeArrowheads="1"/>
          </p:cNvSpPr>
          <p:nvPr/>
        </p:nvSpPr>
        <p:spPr bwMode="auto">
          <a:xfrm>
            <a:off x="755576" y="4581128"/>
            <a:ext cx="2819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dirty="0" smtClean="0"/>
              <a:t>The role of mentor texts and anchor charts in a genre and text type study i.e. Persuasive writing</a:t>
            </a:r>
            <a:endParaRPr lang="en-AU" dirty="0"/>
          </a:p>
        </p:txBody>
      </p:sp>
      <p:sp>
        <p:nvSpPr>
          <p:cNvPr id="6" name="TextBox 5"/>
          <p:cNvSpPr txBox="1">
            <a:spLocks noChangeArrowheads="1"/>
          </p:cNvSpPr>
          <p:nvPr/>
        </p:nvSpPr>
        <p:spPr bwMode="auto">
          <a:xfrm>
            <a:off x="755576" y="2348880"/>
            <a:ext cx="2057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dirty="0" smtClean="0"/>
              <a:t>Use of mentor texts and anchor charts</a:t>
            </a:r>
            <a:endParaRPr lang="en-AU" dirty="0"/>
          </a:p>
        </p:txBody>
      </p:sp>
    </p:spTree>
    <p:extLst>
      <p:ext uri="{BB962C8B-B14F-4D97-AF65-F5344CB8AC3E}">
        <p14:creationId xmlns:p14="http://schemas.microsoft.com/office/powerpoint/2010/main" val="21682122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“Originality is nothing but judicious imitation.  The most original writers borrow from one another.  The instruction we find is like fire.  We fetch it from our neighbors, kindle it at home, communicate it to others and it becomes the property of all.”</a:t>
            </a:r>
            <a:br>
              <a:rPr lang="en-US" dirty="0"/>
            </a:br>
            <a:r>
              <a:rPr lang="en-US" dirty="0"/>
              <a:t>-Voltaire</a:t>
            </a:r>
            <a:endParaRPr lang="en-AU" dirty="0"/>
          </a:p>
        </p:txBody>
      </p:sp>
      <p:sp>
        <p:nvSpPr>
          <p:cNvPr id="2" name="Title 1"/>
          <p:cNvSpPr>
            <a:spLocks noGrp="1"/>
          </p:cNvSpPr>
          <p:nvPr>
            <p:ph type="title"/>
          </p:nvPr>
        </p:nvSpPr>
        <p:spPr/>
        <p:txBody>
          <a:bodyPr/>
          <a:lstStyle/>
          <a:p>
            <a:r>
              <a:rPr lang="en-AU" dirty="0" smtClean="0"/>
              <a:t>Using Mentor Texts</a:t>
            </a:r>
            <a:endParaRPr lang="en-AU" dirty="0"/>
          </a:p>
        </p:txBody>
      </p:sp>
    </p:spTree>
    <p:extLst>
      <p:ext uri="{BB962C8B-B14F-4D97-AF65-F5344CB8AC3E}">
        <p14:creationId xmlns:p14="http://schemas.microsoft.com/office/powerpoint/2010/main" val="3104833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1063</TotalTime>
  <Words>2166</Words>
  <Application>Microsoft Office PowerPoint</Application>
  <PresentationFormat>On-screen Show (4:3)</PresentationFormat>
  <Paragraphs>292</Paragraphs>
  <Slides>37</Slides>
  <Notes>13</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Waveform</vt:lpstr>
      <vt:lpstr>Anchor Charts and Many Things Persuasive</vt:lpstr>
      <vt:lpstr>Opinion Pieces</vt:lpstr>
      <vt:lpstr>PowerPoint Presentation</vt:lpstr>
      <vt:lpstr>She doesn’t need a doll, she needs drinking water. </vt:lpstr>
      <vt:lpstr>CLASSROOM DISCUSSION </vt:lpstr>
      <vt:lpstr>Back at School</vt:lpstr>
      <vt:lpstr>PowerPoint Presentation</vt:lpstr>
      <vt:lpstr>PowerPoint Presentation</vt:lpstr>
      <vt:lpstr>Using Mentor Texts</vt:lpstr>
      <vt:lpstr>Difference between “touchstone texts” and “mentor texts” – Some or none!</vt:lpstr>
      <vt:lpstr>Simplicity and clarity</vt:lpstr>
      <vt:lpstr>Selecting Mentor (Touchstone)Texts</vt:lpstr>
      <vt:lpstr>How do we use mentor texts?</vt:lpstr>
      <vt:lpstr>GRADUAL RELEASE OF RESPONSIBILITY  </vt:lpstr>
      <vt:lpstr>Why use an anchor chart?</vt:lpstr>
      <vt:lpstr>Samples of anchor charts</vt:lpstr>
      <vt:lpstr>PowerPoint Presentation</vt:lpstr>
      <vt:lpstr>PowerPoint Presentation</vt:lpstr>
      <vt:lpstr>PowerPoint Presentation</vt:lpstr>
      <vt:lpstr>PowerPoint Presentation</vt:lpstr>
      <vt:lpstr>What do anchor charts do?</vt:lpstr>
      <vt:lpstr>Anchor charts foster independence</vt:lpstr>
      <vt:lpstr>Teaching/Learning Cycle </vt:lpstr>
      <vt:lpstr>PowerPoint Presentation</vt:lpstr>
      <vt:lpstr>Back at school</vt:lpstr>
      <vt:lpstr>Persuasive writing anchor chart</vt:lpstr>
      <vt:lpstr>PowerPoint Presentation</vt:lpstr>
      <vt:lpstr>PowerPoint Presentation</vt:lpstr>
      <vt:lpstr>Persuasive Devices</vt:lpstr>
      <vt:lpstr>Persuasive Devices</vt:lpstr>
      <vt:lpstr>Persuasive Devices</vt:lpstr>
      <vt:lpstr>Persuasive Devices</vt:lpstr>
      <vt:lpstr>Persuasive Devices</vt:lpstr>
      <vt:lpstr>PowerPoint Presentation</vt:lpstr>
      <vt:lpstr>What could an anchor chart look like for Persuasive devises</vt:lpstr>
      <vt:lpstr>Resources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Anchor Charts</dc:title>
  <dc:creator>Kaye</dc:creator>
  <cp:lastModifiedBy>00888204</cp:lastModifiedBy>
  <cp:revision>102</cp:revision>
  <dcterms:created xsi:type="dcterms:W3CDTF">2012-01-24T04:18:01Z</dcterms:created>
  <dcterms:modified xsi:type="dcterms:W3CDTF">2012-02-26T04:28:38Z</dcterms:modified>
</cp:coreProperties>
</file>